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308" r:id="rId3"/>
    <p:sldId id="301" r:id="rId4"/>
    <p:sldId id="305" r:id="rId5"/>
    <p:sldId id="306" r:id="rId6"/>
    <p:sldId id="307" r:id="rId7"/>
    <p:sldId id="309" r:id="rId8"/>
    <p:sldId id="356" r:id="rId9"/>
    <p:sldId id="316" r:id="rId10"/>
    <p:sldId id="325" r:id="rId11"/>
    <p:sldId id="326" r:id="rId12"/>
    <p:sldId id="327" r:id="rId13"/>
    <p:sldId id="328" r:id="rId14"/>
    <p:sldId id="315" r:id="rId15"/>
    <p:sldId id="321" r:id="rId16"/>
    <p:sldId id="322" r:id="rId17"/>
    <p:sldId id="323" r:id="rId18"/>
    <p:sldId id="352" r:id="rId19"/>
    <p:sldId id="329" r:id="rId20"/>
    <p:sldId id="330" r:id="rId21"/>
    <p:sldId id="346" r:id="rId22"/>
    <p:sldId id="333" r:id="rId23"/>
    <p:sldId id="349" r:id="rId24"/>
    <p:sldId id="353" r:id="rId25"/>
    <p:sldId id="354" r:id="rId26"/>
    <p:sldId id="355" r:id="rId27"/>
    <p:sldId id="344" r:id="rId28"/>
    <p:sldId id="350" r:id="rId29"/>
    <p:sldId id="351" r:id="rId30"/>
    <p:sldId id="345" r:id="rId31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ontserrat Classic" panose="020B0604020202020204" charset="0"/>
      <p:regular r:id="rId37"/>
    </p:embeddedFont>
    <p:embeddedFont>
      <p:font typeface="Montserrat Classic Bold" panose="020B0604020202020204" charset="0"/>
      <p:regular r:id="rId38"/>
    </p:embeddedFont>
    <p:embeddedFont>
      <p:font typeface="Neue Machina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A661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097" autoAdjust="0"/>
  </p:normalViewPr>
  <p:slideViewPr>
    <p:cSldViewPr>
      <p:cViewPr varScale="1">
        <p:scale>
          <a:sx n="54" d="100"/>
          <a:sy n="54" d="100"/>
        </p:scale>
        <p:origin x="2333" y="-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4E4A8-A712-4E5B-91C0-69446F6612BE}" type="datetimeFigureOut">
              <a:rPr lang="de-DE" smtClean="0"/>
              <a:t>19.11.2023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E6111-F4EB-4734-95F0-75B3DCA9CD8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014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76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479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6605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71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5379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05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6336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965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857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2006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5334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2783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328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49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864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1554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4278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7788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742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0064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7036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61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302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930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913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869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437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9275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E6111-F4EB-4734-95F0-75B3DCA9CD8C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36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5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svg"/><Relationship Id="rId18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image" Target="../media/image29.pn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17" Type="http://schemas.openxmlformats.org/officeDocument/2006/relationships/image" Target="../media/image3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2.svg"/><Relationship Id="rId5" Type="http://schemas.openxmlformats.org/officeDocument/2006/relationships/image" Target="../media/image16.svg"/><Relationship Id="rId15" Type="http://schemas.openxmlformats.org/officeDocument/2006/relationships/image" Target="../media/image8.svg"/><Relationship Id="rId10" Type="http://schemas.openxmlformats.org/officeDocument/2006/relationships/image" Target="../media/image11.png"/><Relationship Id="rId19" Type="http://schemas.openxmlformats.org/officeDocument/2006/relationships/image" Target="../media/image6.svg"/><Relationship Id="rId4" Type="http://schemas.openxmlformats.org/officeDocument/2006/relationships/image" Target="../media/image15.png"/><Relationship Id="rId9" Type="http://schemas.openxmlformats.org/officeDocument/2006/relationships/image" Target="../media/image14.svg"/><Relationship Id="rId14" Type="http://schemas.openxmlformats.org/officeDocument/2006/relationships/image" Target="../media/image7.png"/><Relationship Id="rId2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1951133"/>
            <a:ext cx="20274661" cy="6384734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3" name="Group 3"/>
          <p:cNvGrpSpPr/>
          <p:nvPr/>
        </p:nvGrpSpPr>
        <p:grpSpPr>
          <a:xfrm>
            <a:off x="9144000" y="8624751"/>
            <a:ext cx="8664877" cy="395267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29150"/>
            </a:solidFill>
          </p:spPr>
          <p:txBody>
            <a:bodyPr/>
            <a:lstStyle/>
            <a:p>
              <a:endParaRPr lang="de-DE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0896" y="2920914"/>
            <a:ext cx="11985863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870"/>
              </a:lnSpc>
            </a:pPr>
            <a:r>
              <a:rPr lang="de-DE" sz="8800" kern="100" dirty="0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GiggleTech Institute</a:t>
            </a:r>
          </a:p>
          <a:p>
            <a:pPr>
              <a:lnSpc>
                <a:spcPts val="15870"/>
              </a:lnSpc>
            </a:pPr>
            <a:endParaRPr lang="en-US" sz="16194" dirty="0">
              <a:solidFill>
                <a:srgbClr val="000000"/>
              </a:solidFill>
              <a:latin typeface="Montserrat Classic Bold"/>
            </a:endParaRPr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701154" y="1406241"/>
            <a:ext cx="1265508" cy="1021771"/>
            <a:chOff x="0" y="0"/>
            <a:chExt cx="6350000" cy="51269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94573F"/>
            </a:solidFill>
          </p:spPr>
          <p:txBody>
            <a:bodyPr/>
            <a:lstStyle/>
            <a:p>
              <a:endParaRPr lang="de-DE" dirty="0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701154" y="456268"/>
            <a:ext cx="1265508" cy="1021771"/>
            <a:chOff x="0" y="0"/>
            <a:chExt cx="6350000" cy="5126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D29150"/>
            </a:solidFill>
          </p:spPr>
          <p:txBody>
            <a:bodyPr/>
            <a:lstStyle/>
            <a:p>
              <a:endParaRPr lang="de-DE" dirty="0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F67583AC-CDA8-1015-6DDF-FC2A99A74C00}"/>
              </a:ext>
            </a:extLst>
          </p:cNvPr>
          <p:cNvSpPr txBox="1"/>
          <p:nvPr/>
        </p:nvSpPr>
        <p:spPr>
          <a:xfrm>
            <a:off x="696360" y="5588128"/>
            <a:ext cx="1013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0" i="0" dirty="0">
                <a:effectLst/>
                <a:latin typeface="Century Gothic (Textkörper)"/>
              </a:rPr>
              <a:t>Studienabbrecher erkennen und Profile erstellen</a:t>
            </a:r>
            <a:r>
              <a:rPr lang="de-DE" sz="1800" b="0" i="0" dirty="0">
                <a:effectLst/>
                <a:latin typeface="Neue "/>
              </a:rPr>
              <a:t>.</a:t>
            </a:r>
            <a:endParaRPr lang="en-US" sz="1800" dirty="0">
              <a:latin typeface="Neue "/>
            </a:endParaRPr>
          </a:p>
          <a:p>
            <a:endParaRPr lang="de-DE" dirty="0"/>
          </a:p>
        </p:txBody>
      </p:sp>
      <p:pic>
        <p:nvPicPr>
          <p:cNvPr id="15" name="Picture 14" descr="A person wearing a graduation cap&#10;&#10;Description automatically generated">
            <a:extLst>
              <a:ext uri="{FF2B5EF4-FFF2-40B4-BE49-F238E27FC236}">
                <a16:creationId xmlns:a16="http://schemas.microsoft.com/office/drawing/2014/main" id="{E6FCB927-AB07-EFCF-DC6B-B87768A7B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1951132"/>
            <a:ext cx="7559698" cy="63847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33030" y="785005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3F6FE25C-796D-CCE8-42BA-889DD5B11C1B}"/>
              </a:ext>
            </a:extLst>
          </p:cNvPr>
          <p:cNvSpPr txBox="1"/>
          <p:nvPr/>
        </p:nvSpPr>
        <p:spPr>
          <a:xfrm>
            <a:off x="3973824" y="8965083"/>
            <a:ext cx="101402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Quelle:</a:t>
            </a:r>
            <a:r>
              <a:rPr lang="el-GR" sz="3200" dirty="0">
                <a:solidFill>
                  <a:schemeClr val="tx1"/>
                </a:solidFill>
                <a:latin typeface="Century Gothic (Textkörper)"/>
              </a:rPr>
              <a:t> 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Universität </a:t>
            </a:r>
            <a:r>
              <a:rPr lang="de-DE" sz="3200" dirty="0" err="1">
                <a:solidFill>
                  <a:schemeClr val="tx1"/>
                </a:solidFill>
                <a:latin typeface="Century Gothic (Textkörper)"/>
              </a:rPr>
              <a:t>GiggleTech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 Institute </a:t>
            </a:r>
            <a:br>
              <a:rPr lang="de-DE" sz="3200" dirty="0">
                <a:solidFill>
                  <a:schemeClr val="tx1"/>
                </a:solidFill>
                <a:latin typeface="Century Gothic (Textkörper)"/>
              </a:rPr>
            </a:br>
            <a:r>
              <a:rPr lang="de-DE" sz="3200" i="0" dirty="0">
                <a:solidFill>
                  <a:srgbClr val="333333"/>
                </a:solidFill>
                <a:effectLst/>
                <a:latin typeface="Century Gothic (Textkörper)"/>
              </a:rPr>
              <a:t>Schriftprobe: 3630</a:t>
            </a:r>
            <a:endParaRPr lang="de-DE" sz="3200" dirty="0">
              <a:latin typeface="Century Gothic (Textkörper)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89199850-1EE1-2789-7D6C-5B3393E8337D}"/>
              </a:ext>
            </a:extLst>
          </p:cNvPr>
          <p:cNvSpPr txBox="1"/>
          <p:nvPr/>
        </p:nvSpPr>
        <p:spPr>
          <a:xfrm>
            <a:off x="4251660" y="2924814"/>
            <a:ext cx="389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 err="1"/>
              <a:t>Demographic</a:t>
            </a:r>
            <a:r>
              <a:rPr lang="de-DE" sz="3200" u="sng" dirty="0"/>
              <a:t>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Geschlecht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Alter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Familienstand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Nationalität</a:t>
            </a:r>
            <a:endParaRPr lang="el-GR" sz="2800" dirty="0"/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4177BC71-2754-71D2-19B3-AED855923AFB}"/>
              </a:ext>
            </a:extLst>
          </p:cNvPr>
          <p:cNvSpPr txBox="1"/>
          <p:nvPr/>
        </p:nvSpPr>
        <p:spPr>
          <a:xfrm>
            <a:off x="8360348" y="2943583"/>
            <a:ext cx="4258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Ökonomische Faktoren</a:t>
            </a:r>
            <a:endParaRPr lang="de-DE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Beruf der Eltern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Status der Zahlung der Studiengebühren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Stipendium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46411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33030" y="785005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3F6FE25C-796D-CCE8-42BA-889DD5B11C1B}"/>
              </a:ext>
            </a:extLst>
          </p:cNvPr>
          <p:cNvSpPr txBox="1"/>
          <p:nvPr/>
        </p:nvSpPr>
        <p:spPr>
          <a:xfrm>
            <a:off x="3973824" y="8965083"/>
            <a:ext cx="101402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Quelle:</a:t>
            </a:r>
            <a:r>
              <a:rPr lang="el-GR" sz="3200" dirty="0">
                <a:solidFill>
                  <a:schemeClr val="tx1"/>
                </a:solidFill>
                <a:latin typeface="Century Gothic (Textkörper)"/>
              </a:rPr>
              <a:t> 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Universität </a:t>
            </a:r>
            <a:r>
              <a:rPr lang="de-DE" sz="3200" dirty="0" err="1">
                <a:solidFill>
                  <a:schemeClr val="tx1"/>
                </a:solidFill>
                <a:latin typeface="Century Gothic (Textkörper)"/>
              </a:rPr>
              <a:t>GiggleTech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 Institute </a:t>
            </a:r>
            <a:br>
              <a:rPr lang="de-DE" sz="3200" dirty="0">
                <a:solidFill>
                  <a:schemeClr val="tx1"/>
                </a:solidFill>
                <a:latin typeface="Century Gothic (Textkörper)"/>
              </a:rPr>
            </a:br>
            <a:r>
              <a:rPr lang="de-DE" sz="3200" i="0" dirty="0">
                <a:solidFill>
                  <a:srgbClr val="333333"/>
                </a:solidFill>
                <a:effectLst/>
                <a:latin typeface="Century Gothic (Textkörper)"/>
              </a:rPr>
              <a:t>Schriftprobe: 3630</a:t>
            </a:r>
            <a:endParaRPr lang="de-DE" sz="3200" dirty="0">
              <a:latin typeface="Century Gothic (Textkörper)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89199850-1EE1-2789-7D6C-5B3393E8337D}"/>
              </a:ext>
            </a:extLst>
          </p:cNvPr>
          <p:cNvSpPr txBox="1"/>
          <p:nvPr/>
        </p:nvSpPr>
        <p:spPr>
          <a:xfrm>
            <a:off x="4251660" y="2924814"/>
            <a:ext cx="389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 err="1"/>
              <a:t>Demographic</a:t>
            </a:r>
            <a:r>
              <a:rPr lang="de-DE" sz="3200" u="sng" dirty="0"/>
              <a:t>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Geschlecht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Alter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Familienstand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Nationalität</a:t>
            </a:r>
            <a:endParaRPr lang="el-GR" sz="2800" dirty="0"/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4177BC71-2754-71D2-19B3-AED855923AFB}"/>
              </a:ext>
            </a:extLst>
          </p:cNvPr>
          <p:cNvSpPr txBox="1"/>
          <p:nvPr/>
        </p:nvSpPr>
        <p:spPr>
          <a:xfrm>
            <a:off x="8360348" y="2943583"/>
            <a:ext cx="4258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Ökonomische Faktoren</a:t>
            </a:r>
            <a:endParaRPr lang="de-DE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Beruf der Eltern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Status der Zahlung der Studiengebühren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Stipendium</a:t>
            </a:r>
            <a:endParaRPr lang="el-GR" sz="2800" dirty="0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15650ED9-0975-BBD9-2E03-6056A092630E}"/>
              </a:ext>
            </a:extLst>
          </p:cNvPr>
          <p:cNvSpPr txBox="1"/>
          <p:nvPr/>
        </p:nvSpPr>
        <p:spPr>
          <a:xfrm>
            <a:off x="12886422" y="2981683"/>
            <a:ext cx="5401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Akademische Performance</a:t>
            </a:r>
            <a:endParaRPr lang="de-DE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Unterrichtseinheiten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Evaluierungen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11326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33030" y="785005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3F6FE25C-796D-CCE8-42BA-889DD5B11C1B}"/>
              </a:ext>
            </a:extLst>
          </p:cNvPr>
          <p:cNvSpPr txBox="1"/>
          <p:nvPr/>
        </p:nvSpPr>
        <p:spPr>
          <a:xfrm>
            <a:off x="3973824" y="8965083"/>
            <a:ext cx="101402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Quelle:</a:t>
            </a:r>
            <a:r>
              <a:rPr lang="el-GR" sz="3200" dirty="0">
                <a:solidFill>
                  <a:schemeClr val="tx1"/>
                </a:solidFill>
                <a:latin typeface="Century Gothic (Textkörper)"/>
              </a:rPr>
              <a:t> 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Universität </a:t>
            </a:r>
            <a:r>
              <a:rPr lang="de-DE" sz="3200" dirty="0" err="1">
                <a:solidFill>
                  <a:schemeClr val="tx1"/>
                </a:solidFill>
                <a:latin typeface="Century Gothic (Textkörper)"/>
              </a:rPr>
              <a:t>GiggleTech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 Institute </a:t>
            </a:r>
            <a:br>
              <a:rPr lang="de-DE" sz="3200" dirty="0">
                <a:solidFill>
                  <a:schemeClr val="tx1"/>
                </a:solidFill>
                <a:latin typeface="Century Gothic (Textkörper)"/>
              </a:rPr>
            </a:br>
            <a:r>
              <a:rPr lang="de-DE" sz="3200" i="0" dirty="0">
                <a:solidFill>
                  <a:srgbClr val="333333"/>
                </a:solidFill>
                <a:effectLst/>
                <a:latin typeface="Century Gothic (Textkörper)"/>
              </a:rPr>
              <a:t>Schriftprobe: 3630</a:t>
            </a:r>
            <a:endParaRPr lang="de-DE" sz="3200" dirty="0">
              <a:latin typeface="Century Gothic (Textkörper)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89199850-1EE1-2789-7D6C-5B3393E8337D}"/>
              </a:ext>
            </a:extLst>
          </p:cNvPr>
          <p:cNvSpPr txBox="1"/>
          <p:nvPr/>
        </p:nvSpPr>
        <p:spPr>
          <a:xfrm>
            <a:off x="4251660" y="2924814"/>
            <a:ext cx="389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 err="1"/>
              <a:t>Demographic</a:t>
            </a:r>
            <a:r>
              <a:rPr lang="de-DE" sz="3200" u="sng" dirty="0"/>
              <a:t>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Geschlecht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Alter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Familienstand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Nationalität</a:t>
            </a:r>
            <a:endParaRPr lang="el-GR" sz="2800" dirty="0"/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4177BC71-2754-71D2-19B3-AED855923AFB}"/>
              </a:ext>
            </a:extLst>
          </p:cNvPr>
          <p:cNvSpPr txBox="1"/>
          <p:nvPr/>
        </p:nvSpPr>
        <p:spPr>
          <a:xfrm>
            <a:off x="8360348" y="2943583"/>
            <a:ext cx="4258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Ökonomische Faktoren</a:t>
            </a:r>
            <a:endParaRPr lang="de-DE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Beruf der Eltern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Status der Zahlung der Studiengebühren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Stipendium</a:t>
            </a:r>
            <a:endParaRPr lang="el-GR" sz="2800" dirty="0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15650ED9-0975-BBD9-2E03-6056A092630E}"/>
              </a:ext>
            </a:extLst>
          </p:cNvPr>
          <p:cNvSpPr txBox="1"/>
          <p:nvPr/>
        </p:nvSpPr>
        <p:spPr>
          <a:xfrm>
            <a:off x="12886422" y="2981683"/>
            <a:ext cx="5401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Akademische Performance</a:t>
            </a:r>
            <a:endParaRPr lang="de-DE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Unterrichtseinheiten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Evaluierungen</a:t>
            </a:r>
            <a:endParaRPr lang="el-GR" sz="2800" dirty="0"/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D5092634-95D9-4DF1-1B8F-451A0E5CAC5F}"/>
              </a:ext>
            </a:extLst>
          </p:cNvPr>
          <p:cNvSpPr txBox="1"/>
          <p:nvPr/>
        </p:nvSpPr>
        <p:spPr>
          <a:xfrm>
            <a:off x="4251660" y="6226689"/>
            <a:ext cx="60819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Soziale und besondere Bedürfnisse</a:t>
            </a:r>
            <a:endParaRPr lang="de-DE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Vertreibung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Verschuldung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81938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33030" y="785005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3F6FE25C-796D-CCE8-42BA-889DD5B11C1B}"/>
              </a:ext>
            </a:extLst>
          </p:cNvPr>
          <p:cNvSpPr txBox="1"/>
          <p:nvPr/>
        </p:nvSpPr>
        <p:spPr>
          <a:xfrm>
            <a:off x="3973824" y="8965083"/>
            <a:ext cx="101402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Quelle:</a:t>
            </a:r>
            <a:r>
              <a:rPr lang="el-GR" sz="3200" dirty="0">
                <a:solidFill>
                  <a:schemeClr val="tx1"/>
                </a:solidFill>
                <a:latin typeface="Century Gothic (Textkörper)"/>
              </a:rPr>
              <a:t> 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Universität </a:t>
            </a:r>
            <a:r>
              <a:rPr lang="de-DE" sz="3200" dirty="0" err="1">
                <a:solidFill>
                  <a:schemeClr val="tx1"/>
                </a:solidFill>
                <a:latin typeface="Century Gothic (Textkörper)"/>
              </a:rPr>
              <a:t>GiggleTech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 Institute </a:t>
            </a:r>
            <a:br>
              <a:rPr lang="de-DE" sz="3200" dirty="0">
                <a:solidFill>
                  <a:schemeClr val="tx1"/>
                </a:solidFill>
                <a:latin typeface="Century Gothic (Textkörper)"/>
              </a:rPr>
            </a:br>
            <a:r>
              <a:rPr lang="de-DE" sz="3200" i="0" dirty="0">
                <a:solidFill>
                  <a:srgbClr val="333333"/>
                </a:solidFill>
                <a:effectLst/>
                <a:latin typeface="Century Gothic (Textkörper)"/>
              </a:rPr>
              <a:t>Schriftprobe: 3630</a:t>
            </a:r>
            <a:endParaRPr lang="de-DE" sz="3200" dirty="0">
              <a:latin typeface="Century Gothic (Textkörper)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89199850-1EE1-2789-7D6C-5B3393E8337D}"/>
              </a:ext>
            </a:extLst>
          </p:cNvPr>
          <p:cNvSpPr txBox="1"/>
          <p:nvPr/>
        </p:nvSpPr>
        <p:spPr>
          <a:xfrm>
            <a:off x="4251660" y="2924814"/>
            <a:ext cx="389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 err="1"/>
              <a:t>Demographic</a:t>
            </a:r>
            <a:r>
              <a:rPr lang="de-DE" sz="3200" u="sng" dirty="0"/>
              <a:t>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Geschlecht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Alter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Familienstand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Nationalität</a:t>
            </a:r>
            <a:endParaRPr lang="el-GR" sz="2800" dirty="0"/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4177BC71-2754-71D2-19B3-AED855923AFB}"/>
              </a:ext>
            </a:extLst>
          </p:cNvPr>
          <p:cNvSpPr txBox="1"/>
          <p:nvPr/>
        </p:nvSpPr>
        <p:spPr>
          <a:xfrm>
            <a:off x="8360348" y="2943583"/>
            <a:ext cx="4258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Ökonomische Faktoren</a:t>
            </a:r>
            <a:endParaRPr lang="de-DE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Beruf der Eltern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Status der Zahlung der Studiengebühren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Stipendium</a:t>
            </a:r>
            <a:endParaRPr lang="el-GR" sz="2800" dirty="0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15650ED9-0975-BBD9-2E03-6056A092630E}"/>
              </a:ext>
            </a:extLst>
          </p:cNvPr>
          <p:cNvSpPr txBox="1"/>
          <p:nvPr/>
        </p:nvSpPr>
        <p:spPr>
          <a:xfrm>
            <a:off x="12886422" y="2981683"/>
            <a:ext cx="5401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Akademische Performance</a:t>
            </a:r>
            <a:endParaRPr lang="de-DE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Unterrichtseinheiten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Evaluierungen</a:t>
            </a:r>
            <a:endParaRPr lang="el-GR" sz="2800" dirty="0"/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D5092634-95D9-4DF1-1B8F-451A0E5CAC5F}"/>
              </a:ext>
            </a:extLst>
          </p:cNvPr>
          <p:cNvSpPr txBox="1"/>
          <p:nvPr/>
        </p:nvSpPr>
        <p:spPr>
          <a:xfrm>
            <a:off x="4251660" y="6226689"/>
            <a:ext cx="60819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Soziale und besondere Bedürfnisse</a:t>
            </a:r>
            <a:endParaRPr lang="de-DE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Vertreibung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Verschuldung</a:t>
            </a:r>
            <a:endParaRPr lang="el-GR" sz="2800" dirty="0"/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7D38474F-3EBF-9D63-ED7A-FB3C32D85628}"/>
              </a:ext>
            </a:extLst>
          </p:cNvPr>
          <p:cNvSpPr txBox="1"/>
          <p:nvPr/>
        </p:nvSpPr>
        <p:spPr>
          <a:xfrm>
            <a:off x="11616903" y="6256786"/>
            <a:ext cx="6400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Makroökonomische Faktoren</a:t>
            </a:r>
            <a:endParaRPr lang="de-DE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Arbeitslosenrate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Inflationsrate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GDP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44694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13980" y="835100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B38DED1-8C00-9CC7-FC2D-05AA44C5D09E}"/>
              </a:ext>
            </a:extLst>
          </p:cNvPr>
          <p:cNvSpPr txBox="1"/>
          <p:nvPr/>
        </p:nvSpPr>
        <p:spPr>
          <a:xfrm>
            <a:off x="4184003" y="3672165"/>
            <a:ext cx="14502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0" i="0" dirty="0">
                <a:solidFill>
                  <a:srgbClr val="0F0F0F"/>
                </a:solidFill>
                <a:effectLst/>
                <a:latin typeface="Century Gothic (Textkörper)"/>
              </a:rPr>
              <a:t>Durch die Anonymisierung des Datensatzes waren zahlreiche Informationen unklar und ließen sich nicht eindeutig interpretieren.</a:t>
            </a:r>
            <a:endParaRPr lang="de-DE" sz="5400" i="0" dirty="0">
              <a:solidFill>
                <a:srgbClr val="0F0F0F"/>
              </a:solidFill>
              <a:effectLst/>
              <a:latin typeface="Century Gothic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73704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13980" y="835100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6567A4E1-DC6E-9B0C-CC44-B157153AB711}"/>
              </a:ext>
            </a:extLst>
          </p:cNvPr>
          <p:cNvSpPr txBox="1"/>
          <p:nvPr/>
        </p:nvSpPr>
        <p:spPr>
          <a:xfrm>
            <a:off x="3890496" y="2857231"/>
            <a:ext cx="137863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200" b="0" i="0" dirty="0">
                <a:effectLst/>
                <a:latin typeface="Century Gothic (Textkörper)"/>
              </a:rPr>
              <a:t>Anwendung des KNIME-Workflows als effektives Werkzeug für Analysen.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de-DE" sz="3600" dirty="0">
              <a:latin typeface="Century Gothic (Textkörper)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de-DE" sz="3600" b="0" i="0" dirty="0">
              <a:effectLst/>
              <a:latin typeface="Century Gothic (Textkörper)"/>
            </a:endParaRPr>
          </a:p>
          <a:p>
            <a:pPr algn="l"/>
            <a:endParaRPr lang="de-DE" sz="36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0714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13980" y="835100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6567A4E1-DC6E-9B0C-CC44-B157153AB711}"/>
              </a:ext>
            </a:extLst>
          </p:cNvPr>
          <p:cNvSpPr txBox="1"/>
          <p:nvPr/>
        </p:nvSpPr>
        <p:spPr>
          <a:xfrm>
            <a:off x="3890496" y="2857231"/>
            <a:ext cx="137863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200" b="0" i="0" dirty="0">
                <a:effectLst/>
                <a:latin typeface="Century Gothic (Textkörper)"/>
              </a:rPr>
              <a:t>Anwendung des KNIME-Workflows als effektives Werkzeug für Analysen.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de-DE" sz="3600" dirty="0">
              <a:latin typeface="Century Gothic (Textkörper)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de-DE" sz="3600" b="0" i="0" dirty="0">
              <a:effectLst/>
              <a:latin typeface="Century Gothic (Textkörper)"/>
            </a:endParaRPr>
          </a:p>
          <a:p>
            <a:pPr algn="l"/>
            <a:endParaRPr lang="de-DE" sz="3600" b="0" i="0" dirty="0">
              <a:effectLst/>
              <a:latin typeface="Söhne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1CF837-F773-EC7B-9CE7-36DF75467EAE}"/>
              </a:ext>
            </a:extLst>
          </p:cNvPr>
          <p:cNvSpPr txBox="1"/>
          <p:nvPr/>
        </p:nvSpPr>
        <p:spPr>
          <a:xfrm>
            <a:off x="3871446" y="4028510"/>
            <a:ext cx="1356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Durchführung einer umfassenden explorativen Datenanalyse (EDA) zur gründlichen Erkenntnisgewinnung.</a:t>
            </a:r>
          </a:p>
        </p:txBody>
      </p:sp>
    </p:spTree>
    <p:extLst>
      <p:ext uri="{BB962C8B-B14F-4D97-AF65-F5344CB8AC3E}">
        <p14:creationId xmlns:p14="http://schemas.microsoft.com/office/powerpoint/2010/main" val="118023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13980" y="835100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6567A4E1-DC6E-9B0C-CC44-B157153AB711}"/>
              </a:ext>
            </a:extLst>
          </p:cNvPr>
          <p:cNvSpPr txBox="1"/>
          <p:nvPr/>
        </p:nvSpPr>
        <p:spPr>
          <a:xfrm>
            <a:off x="3890496" y="2857231"/>
            <a:ext cx="137863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200" b="0" i="0" dirty="0">
                <a:effectLst/>
                <a:latin typeface="Century Gothic (Textkörper)"/>
              </a:rPr>
              <a:t>Anwendung des KNIME-Workflows als effektives Werkzeug für Analysen.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de-DE" sz="3600" dirty="0">
              <a:latin typeface="Century Gothic (Textkörper)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de-DE" sz="3600" b="0" i="0" dirty="0">
              <a:effectLst/>
              <a:latin typeface="Century Gothic (Textkörper)"/>
            </a:endParaRPr>
          </a:p>
          <a:p>
            <a:pPr algn="l"/>
            <a:endParaRPr lang="de-DE" sz="3600" b="0" i="0" dirty="0">
              <a:effectLst/>
              <a:latin typeface="Söhne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1CF837-F773-EC7B-9CE7-36DF75467EAE}"/>
              </a:ext>
            </a:extLst>
          </p:cNvPr>
          <p:cNvSpPr txBox="1"/>
          <p:nvPr/>
        </p:nvSpPr>
        <p:spPr>
          <a:xfrm>
            <a:off x="3871446" y="4028510"/>
            <a:ext cx="1356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Durchführung einer umfassenden explorativen Datenanalyse (EDA) zur gründlichen Erkenntnisgewinnung.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ECAB170-639D-2BB8-31FE-C637D2890BFA}"/>
              </a:ext>
            </a:extLst>
          </p:cNvPr>
          <p:cNvSpPr txBox="1"/>
          <p:nvPr/>
        </p:nvSpPr>
        <p:spPr>
          <a:xfrm>
            <a:off x="3886916" y="5348279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Nutzung fortschrittlicher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Machine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-Learning-Modelle für präzise und detaillierte Analysen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775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13980" y="835100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6567A4E1-DC6E-9B0C-CC44-B157153AB711}"/>
              </a:ext>
            </a:extLst>
          </p:cNvPr>
          <p:cNvSpPr txBox="1"/>
          <p:nvPr/>
        </p:nvSpPr>
        <p:spPr>
          <a:xfrm>
            <a:off x="3890496" y="2857231"/>
            <a:ext cx="137863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200" b="0" i="0" dirty="0">
                <a:effectLst/>
                <a:latin typeface="Century Gothic (Textkörper)"/>
              </a:rPr>
              <a:t>Anwendung des KNIME-Workflows als effektives Werkzeug für Analysen.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de-DE" sz="3600" dirty="0">
              <a:latin typeface="Century Gothic (Textkörper)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de-DE" sz="3600" b="0" i="0" dirty="0">
              <a:effectLst/>
              <a:latin typeface="Century Gothic (Textkörper)"/>
            </a:endParaRPr>
          </a:p>
          <a:p>
            <a:pPr algn="l"/>
            <a:endParaRPr lang="de-DE" sz="3600" b="0" i="0" dirty="0">
              <a:effectLst/>
              <a:latin typeface="Söhne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1CF837-F773-EC7B-9CE7-36DF75467EAE}"/>
              </a:ext>
            </a:extLst>
          </p:cNvPr>
          <p:cNvSpPr txBox="1"/>
          <p:nvPr/>
        </p:nvSpPr>
        <p:spPr>
          <a:xfrm>
            <a:off x="3871446" y="4028510"/>
            <a:ext cx="1356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Durchführung einer umfassenden explorativen Datenanalyse (EDA) zur gründlichen Erkenntnisgewinnung.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ECAB170-639D-2BB8-31FE-C637D2890BFA}"/>
              </a:ext>
            </a:extLst>
          </p:cNvPr>
          <p:cNvSpPr txBox="1"/>
          <p:nvPr/>
        </p:nvSpPr>
        <p:spPr>
          <a:xfrm>
            <a:off x="3886916" y="5348279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Nutzung fortschrittlicher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Machine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-Learning-Modelle für präzise und detaillierte Analysen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F6A7659-43F6-63A6-BA1C-93545C06B525}"/>
              </a:ext>
            </a:extLst>
          </p:cNvPr>
          <p:cNvSpPr txBox="1"/>
          <p:nvPr/>
        </p:nvSpPr>
        <p:spPr>
          <a:xfrm>
            <a:off x="3896407" y="6625551"/>
            <a:ext cx="116070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de-DE" sz="3200" b="0" i="0" dirty="0">
                <a:solidFill>
                  <a:srgbClr val="0F0F0F"/>
                </a:solidFill>
                <a:effectLst/>
                <a:latin typeface="Century Gothic (Textkörper)"/>
              </a:rPr>
              <a:t>Die Daten wurden in Power BI visualisiert, und durch die Kombination von Visualisierungen in Power BI und Datenanalysen in KNIME konnten wir das passende Studentenprofil identifizieren.</a:t>
            </a:r>
            <a:endParaRPr lang="de-DE" sz="3200" dirty="0">
              <a:latin typeface="Century Gothic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334359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13980" y="835100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ED716C61-69A8-CCF5-BB5A-112BDDABA4E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29647" y="2722259"/>
            <a:ext cx="14031817" cy="73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47793" y="2245762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2348463" y="3870714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991777" y="6368276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833544" y="8556402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-1739678" y="10037858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4202074" y="10037858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6307820" y="8556402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1290743" y="1246007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925792" y="-644992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322FDF8-D03B-5DBB-C571-69D374CEBD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7781" y="282908"/>
            <a:ext cx="7334124" cy="26763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0FD45F-DE0C-7AAA-46D7-053C4DD314C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83573" y="2856727"/>
            <a:ext cx="11961389" cy="677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3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13980" y="835100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Bestes</a:t>
            </a:r>
            <a:r>
              <a:rPr lang="en-US" sz="10000" dirty="0">
                <a:solidFill>
                  <a:srgbClr val="000000"/>
                </a:solidFill>
                <a:latin typeface="Century Gothic (Textkörper)"/>
              </a:rPr>
              <a:t> Modell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-2564074" y="-1051455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15661" y="-5155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1666659" y="1745062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2343521" y="4683964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1465406" y="7622866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698225" y="9757181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5148644" y="-494437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3598920" y="10157732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4912B7C-4B06-8D36-ACA2-E05ED3A9D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57144"/>
              </p:ext>
            </p:extLst>
          </p:nvPr>
        </p:nvGraphicFramePr>
        <p:xfrm>
          <a:off x="4327981" y="3044865"/>
          <a:ext cx="12481215" cy="531059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160405">
                  <a:extLst>
                    <a:ext uri="{9D8B030D-6E8A-4147-A177-3AD203B41FA5}">
                      <a16:colId xmlns:a16="http://schemas.microsoft.com/office/drawing/2014/main" val="362175386"/>
                    </a:ext>
                  </a:extLst>
                </a:gridCol>
                <a:gridCol w="3607624">
                  <a:extLst>
                    <a:ext uri="{9D8B030D-6E8A-4147-A177-3AD203B41FA5}">
                      <a16:colId xmlns:a16="http://schemas.microsoft.com/office/drawing/2014/main" val="3504064575"/>
                    </a:ext>
                  </a:extLst>
                </a:gridCol>
                <a:gridCol w="4713186">
                  <a:extLst>
                    <a:ext uri="{9D8B030D-6E8A-4147-A177-3AD203B41FA5}">
                      <a16:colId xmlns:a16="http://schemas.microsoft.com/office/drawing/2014/main" val="782664512"/>
                    </a:ext>
                  </a:extLst>
                </a:gridCol>
              </a:tblGrid>
              <a:tr h="877507">
                <a:tc>
                  <a:txBody>
                    <a:bodyPr/>
                    <a:lstStyle/>
                    <a:p>
                      <a:r>
                        <a:rPr lang="de-DE" sz="3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 err="1"/>
                        <a:t>Accuracy</a:t>
                      </a:r>
                      <a:endParaRPr lang="de-D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94051"/>
                  </a:ext>
                </a:extLst>
              </a:tr>
              <a:tr h="877507">
                <a:tc>
                  <a:txBody>
                    <a:bodyPr/>
                    <a:lstStyle/>
                    <a:p>
                      <a:r>
                        <a:rPr lang="de-DE" sz="3200" dirty="0"/>
                        <a:t>Simple 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60,85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39.15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289393"/>
                  </a:ext>
                </a:extLst>
              </a:tr>
              <a:tr h="877507">
                <a:tc>
                  <a:txBody>
                    <a:bodyPr/>
                    <a:lstStyle/>
                    <a:p>
                      <a:r>
                        <a:rPr lang="de-DE" sz="3200" b="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b="0" dirty="0"/>
                        <a:t>89.81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b="0" dirty="0"/>
                        <a:t>10.19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92895"/>
                  </a:ext>
                </a:extLst>
              </a:tr>
              <a:tr h="877507">
                <a:tc>
                  <a:txBody>
                    <a:bodyPr/>
                    <a:lstStyle/>
                    <a:p>
                      <a:r>
                        <a:rPr lang="de-DE" sz="32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89.07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10.93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293250"/>
                  </a:ext>
                </a:extLst>
              </a:tr>
              <a:tr h="923062">
                <a:tc>
                  <a:txBody>
                    <a:bodyPr/>
                    <a:lstStyle/>
                    <a:p>
                      <a:r>
                        <a:rPr lang="de-DE" sz="3200" dirty="0"/>
                        <a:t>K-NN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75.94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24.06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70160"/>
                  </a:ext>
                </a:extLst>
              </a:tr>
              <a:tr h="877507">
                <a:tc>
                  <a:txBody>
                    <a:bodyPr/>
                    <a:lstStyle/>
                    <a:p>
                      <a:r>
                        <a:rPr lang="de-DE" sz="3200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98.35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 1.65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009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30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13980" y="835100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Bestes</a:t>
            </a:r>
            <a:r>
              <a:rPr lang="en-US" sz="10000" dirty="0">
                <a:solidFill>
                  <a:srgbClr val="000000"/>
                </a:solidFill>
                <a:latin typeface="Century Gothic (Textkörper)"/>
              </a:rPr>
              <a:t> Modell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-2564074" y="-1051455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15661" y="-5155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1666659" y="1745062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2343521" y="4683964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1465406" y="7622866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698225" y="9757181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5148644" y="-494437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3598920" y="10157732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4912B7C-4B06-8D36-ACA2-E05ED3A9D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344657"/>
              </p:ext>
            </p:extLst>
          </p:nvPr>
        </p:nvGraphicFramePr>
        <p:xfrm>
          <a:off x="4327981" y="3044865"/>
          <a:ext cx="12481215" cy="531059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160405">
                  <a:extLst>
                    <a:ext uri="{9D8B030D-6E8A-4147-A177-3AD203B41FA5}">
                      <a16:colId xmlns:a16="http://schemas.microsoft.com/office/drawing/2014/main" val="362175386"/>
                    </a:ext>
                  </a:extLst>
                </a:gridCol>
                <a:gridCol w="3607624">
                  <a:extLst>
                    <a:ext uri="{9D8B030D-6E8A-4147-A177-3AD203B41FA5}">
                      <a16:colId xmlns:a16="http://schemas.microsoft.com/office/drawing/2014/main" val="3504064575"/>
                    </a:ext>
                  </a:extLst>
                </a:gridCol>
                <a:gridCol w="4713186">
                  <a:extLst>
                    <a:ext uri="{9D8B030D-6E8A-4147-A177-3AD203B41FA5}">
                      <a16:colId xmlns:a16="http://schemas.microsoft.com/office/drawing/2014/main" val="782664512"/>
                    </a:ext>
                  </a:extLst>
                </a:gridCol>
              </a:tblGrid>
              <a:tr h="877507">
                <a:tc>
                  <a:txBody>
                    <a:bodyPr/>
                    <a:lstStyle/>
                    <a:p>
                      <a:r>
                        <a:rPr lang="de-DE" sz="3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 err="1"/>
                        <a:t>Accuracy</a:t>
                      </a:r>
                      <a:endParaRPr lang="de-D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94051"/>
                  </a:ext>
                </a:extLst>
              </a:tr>
              <a:tr h="877507">
                <a:tc>
                  <a:txBody>
                    <a:bodyPr/>
                    <a:lstStyle/>
                    <a:p>
                      <a:r>
                        <a:rPr lang="de-DE" sz="3200" dirty="0"/>
                        <a:t>Simple 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60,85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39.15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289393"/>
                  </a:ext>
                </a:extLst>
              </a:tr>
              <a:tr h="877507">
                <a:tc>
                  <a:txBody>
                    <a:bodyPr/>
                    <a:lstStyle/>
                    <a:p>
                      <a:r>
                        <a:rPr lang="de-DE" sz="3600" b="1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600" b="1" dirty="0"/>
                        <a:t>89.81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600" b="1" dirty="0"/>
                        <a:t>10.19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92895"/>
                  </a:ext>
                </a:extLst>
              </a:tr>
              <a:tr h="877507">
                <a:tc>
                  <a:txBody>
                    <a:bodyPr/>
                    <a:lstStyle/>
                    <a:p>
                      <a:r>
                        <a:rPr lang="de-DE" sz="32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89.07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10.93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293250"/>
                  </a:ext>
                </a:extLst>
              </a:tr>
              <a:tr h="923062">
                <a:tc>
                  <a:txBody>
                    <a:bodyPr/>
                    <a:lstStyle/>
                    <a:p>
                      <a:r>
                        <a:rPr lang="de-DE" sz="3200" dirty="0"/>
                        <a:t>K-NN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75.94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24.06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70160"/>
                  </a:ext>
                </a:extLst>
              </a:tr>
              <a:tr h="877507">
                <a:tc>
                  <a:txBody>
                    <a:bodyPr/>
                    <a:lstStyle/>
                    <a:p>
                      <a:r>
                        <a:rPr lang="de-DE" sz="3200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98.35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 1.65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009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87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3852690" y="683241"/>
            <a:ext cx="1206734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Grafische</a:t>
            </a:r>
            <a:r>
              <a:rPr lang="en-US" sz="10000" dirty="0">
                <a:solidFill>
                  <a:srgbClr val="000000"/>
                </a:solidFill>
                <a:latin typeface="Century Gothic (Textkörper)"/>
              </a:rPr>
              <a:t> </a:t>
            </a: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-4486631" y="-775151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-2325998" y="-1063401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15581" y="107852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82132" y="2102910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2300553" y="4590165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1843354" y="7077421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829280" y="10240809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241620" y="9358444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3930ABC4-7C62-798E-1427-358626CDA3EF}"/>
              </a:ext>
            </a:extLst>
          </p:cNvPr>
          <p:cNvSpPr txBox="1"/>
          <p:nvPr/>
        </p:nvSpPr>
        <p:spPr>
          <a:xfrm>
            <a:off x="5476650" y="4444850"/>
            <a:ext cx="1127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>
                <a:latin typeface="Century Gothic (Textkörper)"/>
              </a:rPr>
              <a:t>Power BI </a:t>
            </a:r>
          </a:p>
        </p:txBody>
      </p:sp>
    </p:spTree>
    <p:extLst>
      <p:ext uri="{BB962C8B-B14F-4D97-AF65-F5344CB8AC3E}">
        <p14:creationId xmlns:p14="http://schemas.microsoft.com/office/powerpoint/2010/main" val="177275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70505" y="2239243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-6324600" y="440417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-4086580" y="-873238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-2015394" y="-928253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371889" y="141513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1811588" y="2171401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2310598" y="471113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28600" y="9292312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1811587" y="7250875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6E9B2194-DE20-59D9-CD6C-1E40CE447C72}"/>
              </a:ext>
            </a:extLst>
          </p:cNvPr>
          <p:cNvSpPr txBox="1"/>
          <p:nvPr/>
        </p:nvSpPr>
        <p:spPr>
          <a:xfrm>
            <a:off x="3892545" y="622724"/>
            <a:ext cx="969823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Studentenprofil</a:t>
            </a:r>
            <a:r>
              <a:rPr lang="en-US" sz="10000" dirty="0">
                <a:solidFill>
                  <a:srgbClr val="000000"/>
                </a:solidFill>
                <a:latin typeface="Montserrat Classic"/>
              </a:rPr>
              <a:t> 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6D613F4-B0D7-28DC-EC66-739C037B9C23}"/>
              </a:ext>
            </a:extLst>
          </p:cNvPr>
          <p:cNvSpPr txBox="1"/>
          <p:nvPr/>
        </p:nvSpPr>
        <p:spPr>
          <a:xfrm>
            <a:off x="4215029" y="2899983"/>
            <a:ext cx="10629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0" i="0" dirty="0">
                <a:effectLst/>
                <a:latin typeface="Century Gothic (Textkörper)"/>
              </a:rPr>
              <a:t>Herausforderungen in den akademischen Leistungen während des ersten und zweiten Semesters.</a:t>
            </a:r>
          </a:p>
          <a:p>
            <a:pPr algn="l"/>
            <a:endParaRPr lang="de-DE" sz="2800" b="0" i="0" dirty="0">
              <a:effectLst/>
              <a:latin typeface="Century Gothic (Textkörper)"/>
            </a:endParaRPr>
          </a:p>
          <a:p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76C769F-F957-692C-DBA8-5E2007979B99}"/>
              </a:ext>
            </a:extLst>
          </p:cNvPr>
          <p:cNvGrpSpPr/>
          <p:nvPr/>
        </p:nvGrpSpPr>
        <p:grpSpPr>
          <a:xfrm>
            <a:off x="14829452" y="6437514"/>
            <a:ext cx="3224595" cy="3548180"/>
            <a:chOff x="11257713" y="269767"/>
            <a:chExt cx="6648399" cy="9681062"/>
          </a:xfrm>
        </p:grpSpPr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3878BC79-CAB0-297F-A575-23B8DDF22724}"/>
                </a:ext>
              </a:extLst>
            </p:cNvPr>
            <p:cNvSpPr/>
            <p:nvPr/>
          </p:nvSpPr>
          <p:spPr>
            <a:xfrm>
              <a:off x="11257713" y="269767"/>
              <a:ext cx="6648399" cy="9681062"/>
            </a:xfrm>
            <a:prstGeom prst="rect">
              <a:avLst/>
            </a:prstGeom>
            <a:solidFill>
              <a:srgbClr val="94573F"/>
            </a:solidFill>
          </p:spPr>
          <p:txBody>
            <a:bodyPr/>
            <a:lstStyle/>
            <a:p>
              <a:endParaRPr lang="de-DE" dirty="0"/>
            </a:p>
          </p:txBody>
        </p:sp>
        <p:pic>
          <p:nvPicPr>
            <p:cNvPr id="28" name="Grafik 27" descr="Ein Bild, das Himmel, Regenschirm, Modeaccessoire, Hellbraun enthält.&#10;&#10;Automatisch generierte Beschreibung">
              <a:extLst>
                <a:ext uri="{FF2B5EF4-FFF2-40B4-BE49-F238E27FC236}">
                  <a16:creationId xmlns:a16="http://schemas.microsoft.com/office/drawing/2014/main" id="{802991C5-880C-3207-6497-1511F4322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0" y="767152"/>
              <a:ext cx="6029007" cy="729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14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70505" y="2239243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-6324600" y="440417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-4086580" y="-873238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-2015394" y="-928253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371889" y="141513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1811588" y="2171401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2310598" y="471113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28600" y="9292312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1811587" y="7250875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6E9B2194-DE20-59D9-CD6C-1E40CE447C72}"/>
              </a:ext>
            </a:extLst>
          </p:cNvPr>
          <p:cNvSpPr txBox="1"/>
          <p:nvPr/>
        </p:nvSpPr>
        <p:spPr>
          <a:xfrm>
            <a:off x="3892545" y="622724"/>
            <a:ext cx="969823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Studentenprofil</a:t>
            </a:r>
            <a:r>
              <a:rPr lang="en-US" sz="10000" dirty="0">
                <a:solidFill>
                  <a:srgbClr val="000000"/>
                </a:solidFill>
                <a:latin typeface="Montserrat Classic"/>
              </a:rPr>
              <a:t> 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6D613F4-B0D7-28DC-EC66-739C037B9C23}"/>
              </a:ext>
            </a:extLst>
          </p:cNvPr>
          <p:cNvSpPr txBox="1"/>
          <p:nvPr/>
        </p:nvSpPr>
        <p:spPr>
          <a:xfrm>
            <a:off x="4215029" y="2899983"/>
            <a:ext cx="10629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0" i="0" dirty="0">
                <a:effectLst/>
                <a:latin typeface="Century Gothic (Textkörper)"/>
              </a:rPr>
              <a:t>Herausforderungen in den akademischen Leistungen während des ersten und zweiten Semesters.</a:t>
            </a:r>
          </a:p>
          <a:p>
            <a:pPr algn="l"/>
            <a:endParaRPr lang="de-DE" sz="2800" b="0" i="0" dirty="0">
              <a:effectLst/>
              <a:latin typeface="Century Gothic (Textkörper)"/>
            </a:endParaRPr>
          </a:p>
          <a:p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76C769F-F957-692C-DBA8-5E2007979B99}"/>
              </a:ext>
            </a:extLst>
          </p:cNvPr>
          <p:cNvGrpSpPr/>
          <p:nvPr/>
        </p:nvGrpSpPr>
        <p:grpSpPr>
          <a:xfrm>
            <a:off x="14829452" y="6437514"/>
            <a:ext cx="3224595" cy="3548180"/>
            <a:chOff x="11257713" y="269767"/>
            <a:chExt cx="6648399" cy="9681062"/>
          </a:xfrm>
        </p:grpSpPr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3878BC79-CAB0-297F-A575-23B8DDF22724}"/>
                </a:ext>
              </a:extLst>
            </p:cNvPr>
            <p:cNvSpPr/>
            <p:nvPr/>
          </p:nvSpPr>
          <p:spPr>
            <a:xfrm>
              <a:off x="11257713" y="269767"/>
              <a:ext cx="6648399" cy="9681062"/>
            </a:xfrm>
            <a:prstGeom prst="rect">
              <a:avLst/>
            </a:prstGeom>
            <a:solidFill>
              <a:srgbClr val="94573F"/>
            </a:solidFill>
          </p:spPr>
          <p:txBody>
            <a:bodyPr/>
            <a:lstStyle/>
            <a:p>
              <a:endParaRPr lang="de-DE" dirty="0"/>
            </a:p>
          </p:txBody>
        </p:sp>
        <p:pic>
          <p:nvPicPr>
            <p:cNvPr id="28" name="Grafik 27" descr="Ein Bild, das Himmel, Regenschirm, Modeaccessoire, Hellbraun enthält.&#10;&#10;Automatisch generierte Beschreibung">
              <a:extLst>
                <a:ext uri="{FF2B5EF4-FFF2-40B4-BE49-F238E27FC236}">
                  <a16:creationId xmlns:a16="http://schemas.microsoft.com/office/drawing/2014/main" id="{802991C5-880C-3207-6497-1511F4322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0" y="767152"/>
              <a:ext cx="6029007" cy="7293925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604CEAAE-3223-478E-8886-D70A5D39C541}"/>
              </a:ext>
            </a:extLst>
          </p:cNvPr>
          <p:cNvSpPr txBox="1"/>
          <p:nvPr/>
        </p:nvSpPr>
        <p:spPr>
          <a:xfrm>
            <a:off x="4215029" y="4224143"/>
            <a:ext cx="1013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Eine begrenzte Anzahl genehmigter Kurse sowohl im ersten als auch im zweiten Semester.</a:t>
            </a:r>
          </a:p>
        </p:txBody>
      </p:sp>
    </p:spTree>
    <p:extLst>
      <p:ext uri="{BB962C8B-B14F-4D97-AF65-F5344CB8AC3E}">
        <p14:creationId xmlns:p14="http://schemas.microsoft.com/office/powerpoint/2010/main" val="70990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70505" y="2239243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-6324600" y="440417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-4086580" y="-873238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-2015394" y="-928253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371889" y="141513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1811588" y="2171401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2310598" y="471113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28600" y="9292312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1811587" y="7250875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6E9B2194-DE20-59D9-CD6C-1E40CE447C72}"/>
              </a:ext>
            </a:extLst>
          </p:cNvPr>
          <p:cNvSpPr txBox="1"/>
          <p:nvPr/>
        </p:nvSpPr>
        <p:spPr>
          <a:xfrm>
            <a:off x="3892545" y="622724"/>
            <a:ext cx="969823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Studentenprofil</a:t>
            </a:r>
            <a:r>
              <a:rPr lang="en-US" sz="10000" dirty="0">
                <a:solidFill>
                  <a:srgbClr val="000000"/>
                </a:solidFill>
                <a:latin typeface="Montserrat Classic"/>
              </a:rPr>
              <a:t> 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6D613F4-B0D7-28DC-EC66-739C037B9C23}"/>
              </a:ext>
            </a:extLst>
          </p:cNvPr>
          <p:cNvSpPr txBox="1"/>
          <p:nvPr/>
        </p:nvSpPr>
        <p:spPr>
          <a:xfrm>
            <a:off x="4215029" y="2899983"/>
            <a:ext cx="10629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0" i="0" dirty="0">
                <a:effectLst/>
                <a:latin typeface="Century Gothic (Textkörper)"/>
              </a:rPr>
              <a:t>Herausforderungen in den akademischen Leistungen während des ersten und zweiten Semesters.</a:t>
            </a:r>
          </a:p>
          <a:p>
            <a:pPr algn="l"/>
            <a:endParaRPr lang="de-DE" sz="2800" b="0" i="0" dirty="0">
              <a:effectLst/>
              <a:latin typeface="Century Gothic (Textkörper)"/>
            </a:endParaRPr>
          </a:p>
          <a:p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76C769F-F957-692C-DBA8-5E2007979B99}"/>
              </a:ext>
            </a:extLst>
          </p:cNvPr>
          <p:cNvGrpSpPr/>
          <p:nvPr/>
        </p:nvGrpSpPr>
        <p:grpSpPr>
          <a:xfrm>
            <a:off x="14829452" y="6437514"/>
            <a:ext cx="3224595" cy="3548180"/>
            <a:chOff x="11257713" y="269767"/>
            <a:chExt cx="6648399" cy="9681062"/>
          </a:xfrm>
        </p:grpSpPr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3878BC79-CAB0-297F-A575-23B8DDF22724}"/>
                </a:ext>
              </a:extLst>
            </p:cNvPr>
            <p:cNvSpPr/>
            <p:nvPr/>
          </p:nvSpPr>
          <p:spPr>
            <a:xfrm>
              <a:off x="11257713" y="269767"/>
              <a:ext cx="6648399" cy="9681062"/>
            </a:xfrm>
            <a:prstGeom prst="rect">
              <a:avLst/>
            </a:prstGeom>
            <a:solidFill>
              <a:srgbClr val="94573F"/>
            </a:solidFill>
          </p:spPr>
          <p:txBody>
            <a:bodyPr/>
            <a:lstStyle/>
            <a:p>
              <a:endParaRPr lang="de-DE" dirty="0"/>
            </a:p>
          </p:txBody>
        </p:sp>
        <p:pic>
          <p:nvPicPr>
            <p:cNvPr id="28" name="Grafik 27" descr="Ein Bild, das Himmel, Regenschirm, Modeaccessoire, Hellbraun enthält.&#10;&#10;Automatisch generierte Beschreibung">
              <a:extLst>
                <a:ext uri="{FF2B5EF4-FFF2-40B4-BE49-F238E27FC236}">
                  <a16:creationId xmlns:a16="http://schemas.microsoft.com/office/drawing/2014/main" id="{802991C5-880C-3207-6497-1511F4322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0" y="767152"/>
              <a:ext cx="6029007" cy="7293925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604CEAAE-3223-478E-8886-D70A5D39C541}"/>
              </a:ext>
            </a:extLst>
          </p:cNvPr>
          <p:cNvSpPr txBox="1"/>
          <p:nvPr/>
        </p:nvSpPr>
        <p:spPr>
          <a:xfrm>
            <a:off x="4215029" y="4224143"/>
            <a:ext cx="1013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Eine begrenzte Anzahl genehmigter Kurse sowohl im ersten als auch im zweiten Semester.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DF5963-52E1-8DD9-FFBF-653AD60F4992}"/>
              </a:ext>
            </a:extLst>
          </p:cNvPr>
          <p:cNvSpPr txBox="1"/>
          <p:nvPr/>
        </p:nvSpPr>
        <p:spPr>
          <a:xfrm>
            <a:off x="4243171" y="5510650"/>
            <a:ext cx="982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Studierende, die ihre Studiengebühren eigenständig tragen müssen.</a:t>
            </a:r>
          </a:p>
        </p:txBody>
      </p:sp>
    </p:spTree>
    <p:extLst>
      <p:ext uri="{BB962C8B-B14F-4D97-AF65-F5344CB8AC3E}">
        <p14:creationId xmlns:p14="http://schemas.microsoft.com/office/powerpoint/2010/main" val="297622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70505" y="2239243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-6324600" y="440417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-4086580" y="-873238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-2015394" y="-928253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371889" y="141513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1811588" y="2171401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2310598" y="471113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28600" y="9292312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1811587" y="7250875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6E9B2194-DE20-59D9-CD6C-1E40CE447C72}"/>
              </a:ext>
            </a:extLst>
          </p:cNvPr>
          <p:cNvSpPr txBox="1"/>
          <p:nvPr/>
        </p:nvSpPr>
        <p:spPr>
          <a:xfrm>
            <a:off x="3892545" y="622724"/>
            <a:ext cx="969823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Studentenprofil</a:t>
            </a:r>
            <a:r>
              <a:rPr lang="en-US" sz="10000" dirty="0">
                <a:solidFill>
                  <a:srgbClr val="000000"/>
                </a:solidFill>
                <a:latin typeface="Montserrat Classic"/>
              </a:rPr>
              <a:t> 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6D613F4-B0D7-28DC-EC66-739C037B9C23}"/>
              </a:ext>
            </a:extLst>
          </p:cNvPr>
          <p:cNvSpPr txBox="1"/>
          <p:nvPr/>
        </p:nvSpPr>
        <p:spPr>
          <a:xfrm>
            <a:off x="4215029" y="2899983"/>
            <a:ext cx="10629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0" i="0" dirty="0">
                <a:effectLst/>
                <a:latin typeface="Century Gothic (Textkörper)"/>
              </a:rPr>
              <a:t>Herausforderungen in den akademischen Leistungen während des ersten und zweiten Semesters.</a:t>
            </a:r>
          </a:p>
          <a:p>
            <a:pPr algn="l"/>
            <a:endParaRPr lang="de-DE" sz="2800" b="0" i="0" dirty="0">
              <a:effectLst/>
              <a:latin typeface="Century Gothic (Textkörper)"/>
            </a:endParaRPr>
          </a:p>
          <a:p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76C769F-F957-692C-DBA8-5E2007979B99}"/>
              </a:ext>
            </a:extLst>
          </p:cNvPr>
          <p:cNvGrpSpPr/>
          <p:nvPr/>
        </p:nvGrpSpPr>
        <p:grpSpPr>
          <a:xfrm>
            <a:off x="14829452" y="6437514"/>
            <a:ext cx="3224595" cy="3548180"/>
            <a:chOff x="11257713" y="269767"/>
            <a:chExt cx="6648399" cy="9681062"/>
          </a:xfrm>
        </p:grpSpPr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3878BC79-CAB0-297F-A575-23B8DDF22724}"/>
                </a:ext>
              </a:extLst>
            </p:cNvPr>
            <p:cNvSpPr/>
            <p:nvPr/>
          </p:nvSpPr>
          <p:spPr>
            <a:xfrm>
              <a:off x="11257713" y="269767"/>
              <a:ext cx="6648399" cy="9681062"/>
            </a:xfrm>
            <a:prstGeom prst="rect">
              <a:avLst/>
            </a:prstGeom>
            <a:solidFill>
              <a:srgbClr val="94573F"/>
            </a:solidFill>
          </p:spPr>
          <p:txBody>
            <a:bodyPr/>
            <a:lstStyle/>
            <a:p>
              <a:endParaRPr lang="de-DE" dirty="0"/>
            </a:p>
          </p:txBody>
        </p:sp>
        <p:pic>
          <p:nvPicPr>
            <p:cNvPr id="28" name="Grafik 27" descr="Ein Bild, das Himmel, Regenschirm, Modeaccessoire, Hellbraun enthält.&#10;&#10;Automatisch generierte Beschreibung">
              <a:extLst>
                <a:ext uri="{FF2B5EF4-FFF2-40B4-BE49-F238E27FC236}">
                  <a16:creationId xmlns:a16="http://schemas.microsoft.com/office/drawing/2014/main" id="{802991C5-880C-3207-6497-1511F4322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0" y="767152"/>
              <a:ext cx="6029007" cy="7293925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604CEAAE-3223-478E-8886-D70A5D39C541}"/>
              </a:ext>
            </a:extLst>
          </p:cNvPr>
          <p:cNvSpPr txBox="1"/>
          <p:nvPr/>
        </p:nvSpPr>
        <p:spPr>
          <a:xfrm>
            <a:off x="4215029" y="4224143"/>
            <a:ext cx="1013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Eine begrenzte Anzahl genehmigter Kurse sowohl im ersten als auch im zweiten Semester.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DF5963-52E1-8DD9-FFBF-653AD60F4992}"/>
              </a:ext>
            </a:extLst>
          </p:cNvPr>
          <p:cNvSpPr txBox="1"/>
          <p:nvPr/>
        </p:nvSpPr>
        <p:spPr>
          <a:xfrm>
            <a:off x="4243171" y="5510650"/>
            <a:ext cx="982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Studierende, die ihre Studiengebühren eigenständig tragen müssen.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3EA1A1B-148B-239A-5476-1F4D1A365737}"/>
              </a:ext>
            </a:extLst>
          </p:cNvPr>
          <p:cNvSpPr txBox="1"/>
          <p:nvPr/>
        </p:nvSpPr>
        <p:spPr>
          <a:xfrm>
            <a:off x="4215029" y="6864290"/>
            <a:ext cx="8757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Erhebliche finanzielle Belastung durch hohe Studiengebühren.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82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70505" y="2239243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376890" y="9023882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-6790018" y="882241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-4717567" y="-59921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-2025920" y="-1056415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322043" y="141513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1776336" y="2074785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1887356" y="7071979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2279293" y="451866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6E9B2194-DE20-59D9-CD6C-1E40CE447C72}"/>
              </a:ext>
            </a:extLst>
          </p:cNvPr>
          <p:cNvSpPr txBox="1"/>
          <p:nvPr/>
        </p:nvSpPr>
        <p:spPr>
          <a:xfrm>
            <a:off x="3047422" y="684913"/>
            <a:ext cx="1569085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800" spc="139" dirty="0" err="1">
                <a:solidFill>
                  <a:srgbClr val="000000"/>
                </a:solidFill>
                <a:latin typeface="Century Gothic (Textkörper)"/>
              </a:rPr>
              <a:t>Kampanien</a:t>
            </a:r>
            <a:r>
              <a:rPr lang="en-US" sz="8800" spc="139" dirty="0">
                <a:solidFill>
                  <a:srgbClr val="000000"/>
                </a:solidFill>
                <a:latin typeface="Century Gothic (Textkörper)"/>
              </a:rPr>
              <a:t> </a:t>
            </a:r>
            <a:r>
              <a:rPr lang="en-US" sz="8800" spc="139" dirty="0" err="1">
                <a:solidFill>
                  <a:srgbClr val="000000"/>
                </a:solidFill>
                <a:latin typeface="Century Gothic (Textkörper)"/>
              </a:rPr>
              <a:t>Vorschläge</a:t>
            </a:r>
            <a:endParaRPr lang="en-US" sz="9600" spc="139" dirty="0">
              <a:solidFill>
                <a:srgbClr val="000000"/>
              </a:solidFill>
              <a:latin typeface="Century Gothic (Textkörper)"/>
            </a:endParaRPr>
          </a:p>
          <a:p>
            <a:pPr marL="0" lvl="0" indent="0">
              <a:lnSpc>
                <a:spcPts val="10800"/>
              </a:lnSpc>
            </a:pPr>
            <a:endParaRPr lang="en-US" sz="10000" dirty="0">
              <a:solidFill>
                <a:srgbClr val="000000"/>
              </a:solidFill>
              <a:latin typeface="Montserrat Classic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197BFF9-CF82-3CE9-8312-C804615957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163151" y="3164413"/>
            <a:ext cx="3337901" cy="68212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64D1458-925E-62B1-061C-9BCC4602B117}"/>
              </a:ext>
            </a:extLst>
          </p:cNvPr>
          <p:cNvSpPr txBox="1"/>
          <p:nvPr/>
        </p:nvSpPr>
        <p:spPr>
          <a:xfrm>
            <a:off x="4238944" y="2909847"/>
            <a:ext cx="10357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Finanzielle Unterstützung: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Erweiterung von Stipendien- und finanziellen Hilfsprogrammen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Flexiblere Zahlungsmodalitäten für Studiengebühren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50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70505" y="2239243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376890" y="9023882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-6790018" y="882241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-4717567" y="-59921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-2025920" y="-1056415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322043" y="141513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1776336" y="2074785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1887356" y="7071979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2279293" y="451866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6E9B2194-DE20-59D9-CD6C-1E40CE447C72}"/>
              </a:ext>
            </a:extLst>
          </p:cNvPr>
          <p:cNvSpPr txBox="1"/>
          <p:nvPr/>
        </p:nvSpPr>
        <p:spPr>
          <a:xfrm>
            <a:off x="3047422" y="684913"/>
            <a:ext cx="1569085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800" spc="139" dirty="0" err="1">
                <a:solidFill>
                  <a:srgbClr val="000000"/>
                </a:solidFill>
                <a:latin typeface="Century Gothic (Textkörper)"/>
              </a:rPr>
              <a:t>Kampanien</a:t>
            </a:r>
            <a:r>
              <a:rPr lang="en-US" sz="8800" spc="139" dirty="0">
                <a:solidFill>
                  <a:srgbClr val="000000"/>
                </a:solidFill>
                <a:latin typeface="Century Gothic (Textkörper)"/>
              </a:rPr>
              <a:t> </a:t>
            </a:r>
            <a:r>
              <a:rPr lang="en-US" sz="8800" spc="139" dirty="0" err="1">
                <a:solidFill>
                  <a:srgbClr val="000000"/>
                </a:solidFill>
                <a:latin typeface="Century Gothic (Textkörper)"/>
              </a:rPr>
              <a:t>Vorschläge</a:t>
            </a:r>
            <a:endParaRPr lang="en-US" sz="9600" spc="139" dirty="0">
              <a:solidFill>
                <a:srgbClr val="000000"/>
              </a:solidFill>
              <a:latin typeface="Century Gothic (Textkörper)"/>
            </a:endParaRPr>
          </a:p>
          <a:p>
            <a:pPr marL="0" lvl="0" indent="0">
              <a:lnSpc>
                <a:spcPts val="10800"/>
              </a:lnSpc>
            </a:pPr>
            <a:endParaRPr lang="en-US" sz="10000" dirty="0">
              <a:solidFill>
                <a:srgbClr val="000000"/>
              </a:solidFill>
              <a:latin typeface="Montserrat Classic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197BFF9-CF82-3CE9-8312-C804615957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163151" y="3164413"/>
            <a:ext cx="3337901" cy="68212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64D1458-925E-62B1-061C-9BCC4602B117}"/>
              </a:ext>
            </a:extLst>
          </p:cNvPr>
          <p:cNvSpPr txBox="1"/>
          <p:nvPr/>
        </p:nvSpPr>
        <p:spPr>
          <a:xfrm>
            <a:off x="4238944" y="2909847"/>
            <a:ext cx="10357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Finanzielle Unterstützung: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Erweiterung von Stipendien- und finanziellen Hilfsprogrammen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Flexiblere Zahlungsmodalitäten für Studiengebühren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DEA645A-7F17-7CFC-C602-78B5ED8068AE}"/>
              </a:ext>
            </a:extLst>
          </p:cNvPr>
          <p:cNvSpPr txBox="1"/>
          <p:nvPr/>
        </p:nvSpPr>
        <p:spPr>
          <a:xfrm>
            <a:off x="4228502" y="4518660"/>
            <a:ext cx="8890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Frühzeitige akademische Intervention: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Implementierung von Frühwarnsystemen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Bereitstellung von Unterstützungsdiensten wie Tutorien und Mentoring für Studierende mit akademischen Herausforderungen.</a:t>
            </a:r>
          </a:p>
        </p:txBody>
      </p:sp>
    </p:spTree>
    <p:extLst>
      <p:ext uri="{BB962C8B-B14F-4D97-AF65-F5344CB8AC3E}">
        <p14:creationId xmlns:p14="http://schemas.microsoft.com/office/powerpoint/2010/main" val="12326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70505" y="2239243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376890" y="9023882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-6790018" y="882241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-4717567" y="-59921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-2025920" y="-1056415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322043" y="141513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1776336" y="2074785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1887356" y="7071979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2279293" y="451866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6E9B2194-DE20-59D9-CD6C-1E40CE447C72}"/>
              </a:ext>
            </a:extLst>
          </p:cNvPr>
          <p:cNvSpPr txBox="1"/>
          <p:nvPr/>
        </p:nvSpPr>
        <p:spPr>
          <a:xfrm>
            <a:off x="3047422" y="684913"/>
            <a:ext cx="1569085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800" spc="139" dirty="0" err="1">
                <a:solidFill>
                  <a:srgbClr val="000000"/>
                </a:solidFill>
                <a:latin typeface="Century Gothic (Textkörper)"/>
              </a:rPr>
              <a:t>Kampanien</a:t>
            </a:r>
            <a:r>
              <a:rPr lang="en-US" sz="8800" spc="139" dirty="0">
                <a:solidFill>
                  <a:srgbClr val="000000"/>
                </a:solidFill>
                <a:latin typeface="Century Gothic (Textkörper)"/>
              </a:rPr>
              <a:t> </a:t>
            </a:r>
            <a:r>
              <a:rPr lang="en-US" sz="8800" spc="139" dirty="0" err="1">
                <a:solidFill>
                  <a:srgbClr val="000000"/>
                </a:solidFill>
                <a:latin typeface="Century Gothic (Textkörper)"/>
              </a:rPr>
              <a:t>Vorschläge</a:t>
            </a:r>
            <a:endParaRPr lang="en-US" sz="9600" spc="139" dirty="0">
              <a:solidFill>
                <a:srgbClr val="000000"/>
              </a:solidFill>
              <a:latin typeface="Century Gothic (Textkörper)"/>
            </a:endParaRPr>
          </a:p>
          <a:p>
            <a:pPr marL="0" lvl="0" indent="0">
              <a:lnSpc>
                <a:spcPts val="10800"/>
              </a:lnSpc>
            </a:pPr>
            <a:endParaRPr lang="en-US" sz="10000" dirty="0">
              <a:solidFill>
                <a:srgbClr val="000000"/>
              </a:solidFill>
              <a:latin typeface="Montserrat Classic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197BFF9-CF82-3CE9-8312-C804615957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163151" y="3164413"/>
            <a:ext cx="3337901" cy="68212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64D1458-925E-62B1-061C-9BCC4602B117}"/>
              </a:ext>
            </a:extLst>
          </p:cNvPr>
          <p:cNvSpPr txBox="1"/>
          <p:nvPr/>
        </p:nvSpPr>
        <p:spPr>
          <a:xfrm>
            <a:off x="4238944" y="2909847"/>
            <a:ext cx="10357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Finanzielle Unterstützung: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Erweiterung von Stipendien- und finanziellen Hilfsprogrammen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Flexiblere Zahlungsmodalitäten für Studiengebühren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DEA645A-7F17-7CFC-C602-78B5ED8068AE}"/>
              </a:ext>
            </a:extLst>
          </p:cNvPr>
          <p:cNvSpPr txBox="1"/>
          <p:nvPr/>
        </p:nvSpPr>
        <p:spPr>
          <a:xfrm>
            <a:off x="4228502" y="4518660"/>
            <a:ext cx="8890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Frühzeitige akademische Intervention:</a:t>
            </a: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Implementierung von Frühwarnsystemen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Bereitstellung von Unterstützungsdiensten wie Tutorien und Mentoring für Studierende mit akademischen Herausforderungen.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F725E3-DC53-9338-3D33-57DECFE83116}"/>
              </a:ext>
            </a:extLst>
          </p:cNvPr>
          <p:cNvSpPr txBox="1"/>
          <p:nvPr/>
        </p:nvSpPr>
        <p:spPr>
          <a:xfrm>
            <a:off x="4228502" y="6866136"/>
            <a:ext cx="8039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Flexibilisierung des Studienplans:</a:t>
            </a: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Einführung flexibler Studienpläne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entury Gothic (Textkörper)"/>
                <a:ea typeface="+mn-ea"/>
                <a:cs typeface="+mn-cs"/>
              </a:rPr>
              <a:t>Angebot von Online-Kursen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Century Gothic (Textkörper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45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47793" y="2245762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5638800" y="920212"/>
            <a:ext cx="72390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Vorstellung</a:t>
            </a:r>
            <a:r>
              <a:rPr lang="en-US" sz="10000" dirty="0">
                <a:solidFill>
                  <a:srgbClr val="000000"/>
                </a:solidFill>
                <a:latin typeface="Neue Machina" panose="020B0604020202020204" charset="0"/>
              </a:rPr>
              <a:t> 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2348463" y="3870714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991777" y="6368276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833544" y="8556402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-1739678" y="10037858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4202074" y="10037858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6307820" y="8556402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1290743" y="1246007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925792" y="-644992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F2228D85-F6E4-A461-E3F7-360291451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5349" y="2619490"/>
            <a:ext cx="4145639" cy="410906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4B26FA20-068C-7AA3-160E-17DF29936CE0}"/>
              </a:ext>
            </a:extLst>
          </p:cNvPr>
          <p:cNvSpPr txBox="1"/>
          <p:nvPr/>
        </p:nvSpPr>
        <p:spPr>
          <a:xfrm>
            <a:off x="4309789" y="6878918"/>
            <a:ext cx="425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kern="100" dirty="0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Anca-Elena </a:t>
            </a:r>
            <a:r>
              <a:rPr lang="de-DE" sz="3600" b="1" kern="100" dirty="0" err="1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Baciu</a:t>
            </a:r>
            <a:endParaRPr lang="de-DE" sz="3200" dirty="0">
              <a:latin typeface="Century Gothic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230302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70505" y="2239243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4557761" y="1901070"/>
            <a:ext cx="1021771" cy="2391706"/>
            <a:chOff x="16075105" y="66891"/>
            <a:chExt cx="1021771" cy="2391706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3237" y="188759"/>
              <a:ext cx="1265508" cy="1021771"/>
              <a:chOff x="-368920" y="33137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368920" y="33137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2288195" y="4768792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1866246" y="22750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363103" y="193332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1868711" y="-995227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-4049862" y="-74780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-6400800" y="505279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1634189" y="7381249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-177993" y="9467868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352CA534-6BD9-A679-5340-49EAFB88E3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4272" y="6383554"/>
            <a:ext cx="18288000" cy="1487156"/>
          </a:xfrm>
          <a:prstGeom prst="rect">
            <a:avLst/>
          </a:prstGeom>
        </p:spPr>
      </p:pic>
      <p:sp>
        <p:nvSpPr>
          <p:cNvPr id="24" name="AutoShape 9">
            <a:extLst>
              <a:ext uri="{FF2B5EF4-FFF2-40B4-BE49-F238E27FC236}">
                <a16:creationId xmlns:a16="http://schemas.microsoft.com/office/drawing/2014/main" id="{6D24EA3F-7C20-B7A6-E847-5421460C5574}"/>
              </a:ext>
            </a:extLst>
          </p:cNvPr>
          <p:cNvSpPr/>
          <p:nvPr/>
        </p:nvSpPr>
        <p:spPr>
          <a:xfrm>
            <a:off x="6348007" y="253810"/>
            <a:ext cx="15067933" cy="3387021"/>
          </a:xfrm>
          <a:prstGeom prst="rect">
            <a:avLst/>
          </a:prstGeom>
          <a:solidFill>
            <a:srgbClr val="D29150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5B6DA37-DA23-8A38-0AFA-A5213BB8120F}"/>
              </a:ext>
            </a:extLst>
          </p:cNvPr>
          <p:cNvSpPr txBox="1"/>
          <p:nvPr/>
        </p:nvSpPr>
        <p:spPr>
          <a:xfrm>
            <a:off x="6606301" y="549045"/>
            <a:ext cx="1386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latin typeface="Century Gothic (Textkörper)"/>
              </a:rPr>
              <a:t>Vielen Dank für Ihre Aufmerksamkeit!</a:t>
            </a:r>
            <a:endParaRPr lang="de-DE" dirty="0"/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21382E4E-79E7-C26B-CF7A-170D53BA7B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0" y="3047274"/>
            <a:ext cx="9134475" cy="486727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B6E46C9B-FEE0-7216-6932-C38354343FB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74509" y="4596660"/>
            <a:ext cx="59531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47793" y="2245762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5638800" y="920212"/>
            <a:ext cx="71628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Vorstellung</a:t>
            </a:r>
            <a:r>
              <a:rPr lang="en-US" sz="10000" dirty="0">
                <a:solidFill>
                  <a:srgbClr val="000000"/>
                </a:solidFill>
                <a:latin typeface="Neue Machina" panose="020B0604020202020204" charset="0"/>
              </a:rPr>
              <a:t> 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2348463" y="3870714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991777" y="6368276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833544" y="8556402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-1739678" y="10037858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4202074" y="10037858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6307820" y="8556402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1290743" y="1246007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925792" y="-644992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F2228D85-F6E4-A461-E3F7-360291451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5349" y="2619490"/>
            <a:ext cx="4145639" cy="410906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4B26FA20-068C-7AA3-160E-17DF29936CE0}"/>
              </a:ext>
            </a:extLst>
          </p:cNvPr>
          <p:cNvSpPr txBox="1"/>
          <p:nvPr/>
        </p:nvSpPr>
        <p:spPr>
          <a:xfrm>
            <a:off x="4309789" y="6878918"/>
            <a:ext cx="442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kern="100" dirty="0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Anca-Elena </a:t>
            </a:r>
            <a:r>
              <a:rPr lang="de-DE" sz="3600" b="1" kern="100" dirty="0" err="1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Baciu</a:t>
            </a:r>
            <a:r>
              <a:rPr lang="de-DE" sz="3600" b="1" kern="100" dirty="0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de-DE" sz="3200" dirty="0">
              <a:latin typeface="Century Gothic (Textkörper)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0289D1-504B-01F2-F2F1-4E3A52A205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90294" y="2619490"/>
            <a:ext cx="4285859" cy="410906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EC2568E-15DB-8825-6B31-D73B5C706B74}"/>
              </a:ext>
            </a:extLst>
          </p:cNvPr>
          <p:cNvSpPr txBox="1"/>
          <p:nvPr/>
        </p:nvSpPr>
        <p:spPr>
          <a:xfrm>
            <a:off x="9190294" y="6894614"/>
            <a:ext cx="4285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Century Gothic (Textkörper)"/>
              </a:rPr>
              <a:t>Nikolaos </a:t>
            </a:r>
            <a:r>
              <a:rPr lang="de-DE" sz="3600" b="1" dirty="0" err="1">
                <a:latin typeface="Century Gothic (Textkörper)"/>
              </a:rPr>
              <a:t>Tziatzios</a:t>
            </a:r>
            <a:endParaRPr lang="de-DE" sz="3600" b="1" dirty="0">
              <a:latin typeface="Century Gothic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141874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47793" y="2245762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5638800" y="920212"/>
            <a:ext cx="699499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Vorstellung</a:t>
            </a:r>
            <a:r>
              <a:rPr lang="en-US" sz="10000" dirty="0">
                <a:solidFill>
                  <a:srgbClr val="000000"/>
                </a:solidFill>
                <a:latin typeface="Neue Machina" panose="020B0604020202020204" charset="0"/>
              </a:rPr>
              <a:t> 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2348463" y="3870714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991777" y="6368276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833544" y="8556402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-1739678" y="10037858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4202074" y="10037858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6307820" y="8556402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1290743" y="1246007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925792" y="-644992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F2228D85-F6E4-A461-E3F7-360291451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5349" y="2619490"/>
            <a:ext cx="4145639" cy="410906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4B26FA20-068C-7AA3-160E-17DF29936CE0}"/>
              </a:ext>
            </a:extLst>
          </p:cNvPr>
          <p:cNvSpPr txBox="1"/>
          <p:nvPr/>
        </p:nvSpPr>
        <p:spPr>
          <a:xfrm>
            <a:off x="4309789" y="6878918"/>
            <a:ext cx="442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kern="100" dirty="0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Anca-Elena </a:t>
            </a:r>
            <a:r>
              <a:rPr lang="de-DE" sz="3600" b="1" kern="100" dirty="0" err="1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Baciu</a:t>
            </a:r>
            <a:r>
              <a:rPr lang="de-DE" sz="3600" b="1" kern="100" dirty="0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de-DE" sz="3200" dirty="0">
              <a:latin typeface="Century Gothic (Textkörper)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0289D1-504B-01F2-F2F1-4E3A52A205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90294" y="2619490"/>
            <a:ext cx="4285859" cy="410906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EC2568E-15DB-8825-6B31-D73B5C706B74}"/>
              </a:ext>
            </a:extLst>
          </p:cNvPr>
          <p:cNvSpPr txBox="1"/>
          <p:nvPr/>
        </p:nvSpPr>
        <p:spPr>
          <a:xfrm>
            <a:off x="9190294" y="6894614"/>
            <a:ext cx="4285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Century Gothic (Textkörper)"/>
              </a:rPr>
              <a:t>Nikolaos </a:t>
            </a:r>
            <a:r>
              <a:rPr lang="de-DE" sz="3600" b="1" dirty="0" err="1">
                <a:latin typeface="Century Gothic (Textkörper)"/>
              </a:rPr>
              <a:t>Tziatzios</a:t>
            </a:r>
            <a:endParaRPr lang="de-DE" sz="3600" b="1" dirty="0">
              <a:latin typeface="Century Gothic (Textkörper)"/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E7C160FE-D2DB-3B3D-F2AA-A395F9F34A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677725" y="2636011"/>
            <a:ext cx="4523624" cy="410906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B980FF6-8F24-96AB-17D2-C507BFB878C5}"/>
              </a:ext>
            </a:extLst>
          </p:cNvPr>
          <p:cNvSpPr txBox="1"/>
          <p:nvPr/>
        </p:nvSpPr>
        <p:spPr>
          <a:xfrm>
            <a:off x="13677725" y="6878918"/>
            <a:ext cx="452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Century Gothic (Textkörper)"/>
              </a:rPr>
              <a:t>Svetlana Gajnc </a:t>
            </a:r>
          </a:p>
        </p:txBody>
      </p:sp>
    </p:spTree>
    <p:extLst>
      <p:ext uri="{BB962C8B-B14F-4D97-AF65-F5344CB8AC3E}">
        <p14:creationId xmlns:p14="http://schemas.microsoft.com/office/powerpoint/2010/main" val="3093551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47793" y="2245762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5638800" y="920212"/>
            <a:ext cx="699499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Vorstellung</a:t>
            </a:r>
            <a:r>
              <a:rPr lang="en-US" sz="10000" dirty="0">
                <a:solidFill>
                  <a:srgbClr val="000000"/>
                </a:solidFill>
                <a:latin typeface="Neue Machina" panose="020B0604020202020204" charset="0"/>
              </a:rPr>
              <a:t> 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2348463" y="3870714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991777" y="6368276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833544" y="8556402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-1739678" y="10037858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4202074" y="10037858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6307820" y="8556402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1290743" y="1246007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925792" y="-644992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F2228D85-F6E4-A461-E3F7-360291451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5349" y="2619490"/>
            <a:ext cx="4145639" cy="410906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4B26FA20-068C-7AA3-160E-17DF29936CE0}"/>
              </a:ext>
            </a:extLst>
          </p:cNvPr>
          <p:cNvSpPr txBox="1"/>
          <p:nvPr/>
        </p:nvSpPr>
        <p:spPr>
          <a:xfrm>
            <a:off x="4309789" y="6878918"/>
            <a:ext cx="442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kern="100" dirty="0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Anca-Elena </a:t>
            </a:r>
            <a:r>
              <a:rPr lang="de-DE" sz="3600" b="1" kern="100" dirty="0" err="1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Baciu</a:t>
            </a:r>
            <a:r>
              <a:rPr lang="de-DE" sz="3600" b="1" kern="100" dirty="0">
                <a:effectLst/>
                <a:latin typeface="Century Gothic (Textkörper)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de-DE" sz="3200" dirty="0">
              <a:latin typeface="Century Gothic (Textkörper)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0289D1-504B-01F2-F2F1-4E3A52A205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90294" y="2619490"/>
            <a:ext cx="4285859" cy="410906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EC2568E-15DB-8825-6B31-D73B5C706B74}"/>
              </a:ext>
            </a:extLst>
          </p:cNvPr>
          <p:cNvSpPr txBox="1"/>
          <p:nvPr/>
        </p:nvSpPr>
        <p:spPr>
          <a:xfrm>
            <a:off x="9190294" y="6894614"/>
            <a:ext cx="4285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Century Gothic (Textkörper)"/>
              </a:rPr>
              <a:t>Nikolaos </a:t>
            </a:r>
            <a:r>
              <a:rPr lang="de-DE" sz="3600" b="1" dirty="0" err="1">
                <a:latin typeface="Century Gothic (Textkörper)"/>
              </a:rPr>
              <a:t>Tziatzios</a:t>
            </a:r>
            <a:endParaRPr lang="de-DE" sz="3600" b="1" dirty="0">
              <a:latin typeface="Century Gothic (Textkörper)"/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E7C160FE-D2DB-3B3D-F2AA-A395F9F34A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677725" y="2636011"/>
            <a:ext cx="4523624" cy="410906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B980FF6-8F24-96AB-17D2-C507BFB878C5}"/>
              </a:ext>
            </a:extLst>
          </p:cNvPr>
          <p:cNvSpPr txBox="1"/>
          <p:nvPr/>
        </p:nvSpPr>
        <p:spPr>
          <a:xfrm>
            <a:off x="13677725" y="6878918"/>
            <a:ext cx="452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Century Gothic (Textkörper)"/>
              </a:rPr>
              <a:t>Svetlana Gajnc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5893DA-D5C8-8038-B73F-9C500B3B30A4}"/>
              </a:ext>
            </a:extLst>
          </p:cNvPr>
          <p:cNvSpPr txBox="1"/>
          <p:nvPr/>
        </p:nvSpPr>
        <p:spPr>
          <a:xfrm>
            <a:off x="3074130" y="7967802"/>
            <a:ext cx="91708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latin typeface="Century Gothic (Textkörper)"/>
              </a:rPr>
              <a:t>Datenanalysten</a:t>
            </a:r>
          </a:p>
        </p:txBody>
      </p:sp>
    </p:spTree>
    <p:extLst>
      <p:ext uri="{BB962C8B-B14F-4D97-AF65-F5344CB8AC3E}">
        <p14:creationId xmlns:p14="http://schemas.microsoft.com/office/powerpoint/2010/main" val="218127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47793" y="2245762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98635" y="848497"/>
            <a:ext cx="657200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Ziel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1722373" y="1985760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2393990" y="4547165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1665830" y="7134317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38057" y="9341760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461680" y="10160181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5461155" y="9546272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215581" y="57636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2574301" y="-10658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7BD38F24-BA8D-57C0-7298-02CCB835D06F}"/>
              </a:ext>
            </a:extLst>
          </p:cNvPr>
          <p:cNvSpPr txBox="1"/>
          <p:nvPr/>
        </p:nvSpPr>
        <p:spPr>
          <a:xfrm>
            <a:off x="4617845" y="3361586"/>
            <a:ext cx="13809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5400" i="0" dirty="0">
                <a:solidFill>
                  <a:srgbClr val="0F0F0F"/>
                </a:solidFill>
                <a:effectLst/>
                <a:latin typeface="Century Gothic (Textkörper)"/>
              </a:rPr>
              <a:t>Identifikation von Studienabbrechern und Erstellung von Studentenprofilen.</a:t>
            </a:r>
            <a:endParaRPr lang="de-DE" sz="5400" i="0" dirty="0">
              <a:effectLst/>
              <a:latin typeface="Century Gothic (Textkörper)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5FBC547-6DA5-30B1-BEB7-2AA350EE02E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25446" y="5690078"/>
            <a:ext cx="4956478" cy="29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3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33030" y="785005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3F6FE25C-796D-CCE8-42BA-889DD5B11C1B}"/>
              </a:ext>
            </a:extLst>
          </p:cNvPr>
          <p:cNvSpPr txBox="1"/>
          <p:nvPr/>
        </p:nvSpPr>
        <p:spPr>
          <a:xfrm>
            <a:off x="4745362" y="4229945"/>
            <a:ext cx="101402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Quelle:</a:t>
            </a:r>
            <a:r>
              <a:rPr lang="el-GR" sz="3200" dirty="0">
                <a:solidFill>
                  <a:schemeClr val="tx1"/>
                </a:solidFill>
                <a:latin typeface="Century Gothic (Textkörper)"/>
              </a:rPr>
              <a:t> 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Universität </a:t>
            </a:r>
            <a:r>
              <a:rPr lang="de-DE" sz="3200" dirty="0" err="1">
                <a:solidFill>
                  <a:schemeClr val="tx1"/>
                </a:solidFill>
                <a:latin typeface="Century Gothic (Textkörper)"/>
              </a:rPr>
              <a:t>GiggleTech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 Institute </a:t>
            </a:r>
            <a:br>
              <a:rPr lang="de-DE" sz="3200" dirty="0">
                <a:solidFill>
                  <a:schemeClr val="tx1"/>
                </a:solidFill>
                <a:latin typeface="Century Gothic (Textkörper)"/>
              </a:rPr>
            </a:br>
            <a:r>
              <a:rPr lang="de-DE" sz="3200" i="0" dirty="0">
                <a:solidFill>
                  <a:srgbClr val="333333"/>
                </a:solidFill>
                <a:effectLst/>
                <a:latin typeface="Century Gothic (Textkörper)"/>
              </a:rPr>
              <a:t>Schriftprobe: 3630</a:t>
            </a:r>
            <a:endParaRPr lang="de-DE" sz="3200" dirty="0">
              <a:latin typeface="Century Gothic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773474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284" y="2295397"/>
            <a:ext cx="20576731" cy="6667161"/>
          </a:xfrm>
          <a:prstGeom prst="rect">
            <a:avLst/>
          </a:prstGeom>
          <a:solidFill>
            <a:srgbClr val="F6F1E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4033030" y="785005"/>
            <a:ext cx="915591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00"/>
              </a:lnSpc>
            </a:pPr>
            <a:r>
              <a:rPr lang="en-US" sz="10000" dirty="0" err="1">
                <a:solidFill>
                  <a:srgbClr val="000000"/>
                </a:solidFill>
                <a:latin typeface="Century Gothic (Textkörper)"/>
              </a:rPr>
              <a:t>Datenanalyse</a:t>
            </a:r>
            <a:endParaRPr lang="en-US" sz="10000" dirty="0">
              <a:solidFill>
                <a:srgbClr val="000000"/>
              </a:solidFill>
              <a:latin typeface="Neue Machina" panose="020B060402020202020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B8E1525-EFF8-B32E-FE7C-99B9598A635E}"/>
              </a:ext>
            </a:extLst>
          </p:cNvPr>
          <p:cNvGrpSpPr/>
          <p:nvPr/>
        </p:nvGrpSpPr>
        <p:grpSpPr>
          <a:xfrm>
            <a:off x="16236760" y="301307"/>
            <a:ext cx="1028375" cy="2318183"/>
            <a:chOff x="16075105" y="140414"/>
            <a:chExt cx="1028375" cy="2318183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15953237" y="1314957"/>
              <a:ext cx="1265508" cy="1021771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94573F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5959841" y="262282"/>
              <a:ext cx="1265508" cy="1021771"/>
              <a:chOff x="0" y="0"/>
              <a:chExt cx="6350000" cy="5126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3440430" y="0"/>
                    </a:lnTo>
                    <a:lnTo>
                      <a:pt x="2821940" y="0"/>
                    </a:ln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2821940" y="5126990"/>
                    </a:lnTo>
                    <a:lnTo>
                      <a:pt x="344043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lnTo>
                      <a:pt x="3528060" y="0"/>
                    </a:lnTo>
                    <a:close/>
                  </a:path>
                </a:pathLst>
              </a:custGeom>
              <a:solidFill>
                <a:srgbClr val="D29150"/>
              </a:solidFill>
            </p:spPr>
            <p:txBody>
              <a:bodyPr/>
              <a:lstStyle/>
              <a:p>
                <a:endParaRPr lang="de-DE" dirty="0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9F8574CC-9952-40D9-0F3F-42D45F6B760D}"/>
              </a:ext>
            </a:extLst>
          </p:cNvPr>
          <p:cNvSpPr/>
          <p:nvPr/>
        </p:nvSpPr>
        <p:spPr>
          <a:xfrm>
            <a:off x="-7123965" y="-405750"/>
            <a:ext cx="10217145" cy="11387287"/>
          </a:xfrm>
          <a:prstGeom prst="ellipse">
            <a:avLst/>
          </a:prstGeom>
          <a:noFill/>
          <a:ln w="444500">
            <a:solidFill>
              <a:srgbClr val="BFA66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7EE956-67B5-984E-5F5C-D2A51DADA31D}"/>
              </a:ext>
            </a:extLst>
          </p:cNvPr>
          <p:cNvGrpSpPr/>
          <p:nvPr/>
        </p:nvGrpSpPr>
        <p:grpSpPr>
          <a:xfrm>
            <a:off x="58025" y="-120486"/>
            <a:ext cx="1600200" cy="1455709"/>
            <a:chOff x="-3566810" y="-1204625"/>
            <a:chExt cx="1600200" cy="145570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C1027E0-A218-86AC-1F63-1ED6FCD7DA33}"/>
                </a:ext>
              </a:extLst>
            </p:cNvPr>
            <p:cNvSpPr/>
            <p:nvPr/>
          </p:nvSpPr>
          <p:spPr>
            <a:xfrm>
              <a:off x="-3566810" y="-1204625"/>
              <a:ext cx="1600200" cy="1455709"/>
            </a:xfrm>
            <a:prstGeom prst="ellipse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5698F8CA-2287-4C8A-E430-FFC6F20D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174692" y="-99112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6E2712-BFB0-C2B6-CEC2-978515136486}"/>
              </a:ext>
            </a:extLst>
          </p:cNvPr>
          <p:cNvGrpSpPr/>
          <p:nvPr/>
        </p:nvGrpSpPr>
        <p:grpSpPr>
          <a:xfrm>
            <a:off x="1658225" y="1462127"/>
            <a:ext cx="1627773" cy="1481456"/>
            <a:chOff x="-1154920" y="-740728"/>
            <a:chExt cx="1627773" cy="1481456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1DBC2E3-A1DD-433C-3CD9-5DEFB61EC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54920" y="-740728"/>
              <a:ext cx="1627773" cy="1481456"/>
            </a:xfrm>
            <a:prstGeom prst="rect">
              <a:avLst/>
            </a:prstGeom>
          </p:spPr>
        </p:pic>
        <p:pic>
          <p:nvPicPr>
            <p:cNvPr id="21" name="Grafik 20" descr="Volltreffer mit einfarbiger Füllung">
              <a:extLst>
                <a:ext uri="{FF2B5EF4-FFF2-40B4-BE49-F238E27FC236}">
                  <a16:creationId xmlns:a16="http://schemas.microsoft.com/office/drawing/2014/main" id="{98DA4A27-78A6-3703-2015-58E6AAB6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98234" y="-51221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F7D62A-012A-AAF0-810E-12A23B8F45DC}"/>
              </a:ext>
            </a:extLst>
          </p:cNvPr>
          <p:cNvGrpSpPr/>
          <p:nvPr/>
        </p:nvGrpSpPr>
        <p:grpSpPr>
          <a:xfrm>
            <a:off x="2386207" y="4372285"/>
            <a:ext cx="1627773" cy="1481456"/>
            <a:chOff x="746249" y="723380"/>
            <a:chExt cx="1627773" cy="1481456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2311311-0756-486F-187B-EFE7CADF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9" y="723380"/>
              <a:ext cx="1627773" cy="1481456"/>
            </a:xfrm>
            <a:prstGeom prst="rect">
              <a:avLst/>
            </a:prstGeom>
          </p:spPr>
        </p:pic>
        <p:pic>
          <p:nvPicPr>
            <p:cNvPr id="23" name="Grafik 22" descr="Balkendiagramm mit einfarbiger Füllung">
              <a:extLst>
                <a:ext uri="{FF2B5EF4-FFF2-40B4-BE49-F238E27FC236}">
                  <a16:creationId xmlns:a16="http://schemas.microsoft.com/office/drawing/2014/main" id="{2AC1CDFB-74A8-2BAF-093E-7FA199F5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2935" y="100690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7B0D7A5-026E-34AB-B37D-36B96C67A2E7}"/>
              </a:ext>
            </a:extLst>
          </p:cNvPr>
          <p:cNvGrpSpPr/>
          <p:nvPr/>
        </p:nvGrpSpPr>
        <p:grpSpPr>
          <a:xfrm>
            <a:off x="1747463" y="7114649"/>
            <a:ext cx="1627773" cy="1481456"/>
            <a:chOff x="1782610" y="2928479"/>
            <a:chExt cx="1627773" cy="148145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3FD2DAB-42BD-7D0D-3948-14A04885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2610" y="2928479"/>
              <a:ext cx="1627773" cy="1481456"/>
            </a:xfrm>
            <a:prstGeom prst="rect">
              <a:avLst/>
            </a:prstGeom>
          </p:spPr>
        </p:pic>
        <p:pic>
          <p:nvPicPr>
            <p:cNvPr id="25" name="Grafik 24" descr="Verzweigungsdiagramm mit einfarbiger Füllung">
              <a:extLst>
                <a:ext uri="{FF2B5EF4-FFF2-40B4-BE49-F238E27FC236}">
                  <a16:creationId xmlns:a16="http://schemas.microsoft.com/office/drawing/2014/main" id="{09D67222-5654-F90E-32AD-34180DB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9297" y="321200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54ED09C-A02A-B7B1-AA6B-CEF2618F3952}"/>
              </a:ext>
            </a:extLst>
          </p:cNvPr>
          <p:cNvGrpSpPr/>
          <p:nvPr/>
        </p:nvGrpSpPr>
        <p:grpSpPr>
          <a:xfrm>
            <a:off x="-25823" y="9546272"/>
            <a:ext cx="1627773" cy="1481456"/>
            <a:chOff x="1929379" y="5287894"/>
            <a:chExt cx="1627773" cy="14814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B894465-8D28-6BBF-6C9D-1419938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79" y="5287894"/>
              <a:ext cx="1627773" cy="1481456"/>
            </a:xfrm>
            <a:prstGeom prst="rect">
              <a:avLst/>
            </a:prstGeom>
          </p:spPr>
        </p:pic>
        <p:pic>
          <p:nvPicPr>
            <p:cNvPr id="33" name="Grafik 32" descr="Kreisdiagramm mit einfarbiger Füllung">
              <a:extLst>
                <a:ext uri="{FF2B5EF4-FFF2-40B4-BE49-F238E27FC236}">
                  <a16:creationId xmlns:a16="http://schemas.microsoft.com/office/drawing/2014/main" id="{E5962B96-7B40-9C53-1596-433C1441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4969" y="5522304"/>
              <a:ext cx="938776" cy="938776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B8B8BD-7BD8-AD57-2F49-B7F9EB738EE3}"/>
              </a:ext>
            </a:extLst>
          </p:cNvPr>
          <p:cNvGrpSpPr/>
          <p:nvPr/>
        </p:nvGrpSpPr>
        <p:grpSpPr>
          <a:xfrm>
            <a:off x="-3275566" y="10179028"/>
            <a:ext cx="1627773" cy="1481456"/>
            <a:chOff x="954011" y="7701725"/>
            <a:chExt cx="1627773" cy="148145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01F09F6-D0A2-641B-BB56-CD7D7E3B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011" y="7701725"/>
              <a:ext cx="1627773" cy="1481456"/>
            </a:xfrm>
            <a:prstGeom prst="rect">
              <a:avLst/>
            </a:prstGeom>
          </p:spPr>
        </p:pic>
        <p:pic>
          <p:nvPicPr>
            <p:cNvPr id="35" name="Grafik 34" descr="Mitarbeitendenausweis mit einfarbiger Füllung">
              <a:extLst>
                <a:ext uri="{FF2B5EF4-FFF2-40B4-BE49-F238E27FC236}">
                  <a16:creationId xmlns:a16="http://schemas.microsoft.com/office/drawing/2014/main" id="{1CD62A3E-D9C4-3B2D-088D-2C7ABC9E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10697" y="7928604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A333EB9-FA0C-20C4-2786-348DBB084D10}"/>
              </a:ext>
            </a:extLst>
          </p:cNvPr>
          <p:cNvGrpSpPr/>
          <p:nvPr/>
        </p:nvGrpSpPr>
        <p:grpSpPr>
          <a:xfrm>
            <a:off x="-2388957" y="-960648"/>
            <a:ext cx="1627773" cy="1481456"/>
            <a:chOff x="-3594383" y="10052380"/>
            <a:chExt cx="1627773" cy="148145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C3F7F10-3AFC-1F43-68A7-ABFCE04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94383" y="10052380"/>
              <a:ext cx="1627773" cy="1481456"/>
            </a:xfrm>
            <a:prstGeom prst="rect">
              <a:avLst/>
            </a:prstGeom>
          </p:spPr>
        </p:pic>
        <p:pic>
          <p:nvPicPr>
            <p:cNvPr id="37" name="Grafik 36" descr="Fragen mit einfarbiger Füllung">
              <a:extLst>
                <a:ext uri="{FF2B5EF4-FFF2-40B4-BE49-F238E27FC236}">
                  <a16:creationId xmlns:a16="http://schemas.microsoft.com/office/drawing/2014/main" id="{C1DB4BC5-E2C8-793B-61DC-D11440E5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3223910" y="102016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4541D0-B955-8DFC-7BAF-2D310323E60B}"/>
              </a:ext>
            </a:extLst>
          </p:cNvPr>
          <p:cNvGrpSpPr/>
          <p:nvPr/>
        </p:nvGrpSpPr>
        <p:grpSpPr>
          <a:xfrm>
            <a:off x="-5296940" y="-405750"/>
            <a:ext cx="1627773" cy="1481456"/>
            <a:chOff x="-761117" y="9584780"/>
            <a:chExt cx="1627773" cy="14814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A50B7B2-63AC-2C22-6463-430F5AA0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1117" y="9584780"/>
              <a:ext cx="1627773" cy="1481456"/>
            </a:xfrm>
            <a:prstGeom prst="rect">
              <a:avLst/>
            </a:prstGeom>
          </p:spPr>
        </p:pic>
        <p:pic>
          <p:nvPicPr>
            <p:cNvPr id="48" name="Grafik 47" descr="Präsentation mit Balkendiagramm mit einfarbiger Füllung">
              <a:extLst>
                <a:ext uri="{FF2B5EF4-FFF2-40B4-BE49-F238E27FC236}">
                  <a16:creationId xmlns:a16="http://schemas.microsoft.com/office/drawing/2014/main" id="{8DC4443C-16B8-DD87-2BFC-7899D59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439681" y="9829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3F6FE25C-796D-CCE8-42BA-889DD5B11C1B}"/>
              </a:ext>
            </a:extLst>
          </p:cNvPr>
          <p:cNvSpPr txBox="1"/>
          <p:nvPr/>
        </p:nvSpPr>
        <p:spPr>
          <a:xfrm>
            <a:off x="3973824" y="8965083"/>
            <a:ext cx="101402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Quelle:</a:t>
            </a:r>
            <a:r>
              <a:rPr lang="el-GR" sz="3200" dirty="0">
                <a:solidFill>
                  <a:schemeClr val="tx1"/>
                </a:solidFill>
                <a:latin typeface="Century Gothic (Textkörper)"/>
              </a:rPr>
              <a:t> 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Universität </a:t>
            </a:r>
            <a:r>
              <a:rPr lang="de-DE" sz="3200" dirty="0" err="1">
                <a:solidFill>
                  <a:schemeClr val="tx1"/>
                </a:solidFill>
                <a:latin typeface="Century Gothic (Textkörper)"/>
              </a:rPr>
              <a:t>GiggleTech</a:t>
            </a:r>
            <a:r>
              <a:rPr lang="de-DE" sz="3200" dirty="0">
                <a:solidFill>
                  <a:schemeClr val="tx1"/>
                </a:solidFill>
                <a:latin typeface="Century Gothic (Textkörper)"/>
              </a:rPr>
              <a:t> Institute </a:t>
            </a:r>
            <a:br>
              <a:rPr lang="de-DE" sz="3200" dirty="0">
                <a:solidFill>
                  <a:schemeClr val="tx1"/>
                </a:solidFill>
                <a:latin typeface="Century Gothic (Textkörper)"/>
              </a:rPr>
            </a:br>
            <a:r>
              <a:rPr lang="de-DE" sz="3200" i="0" dirty="0">
                <a:solidFill>
                  <a:srgbClr val="333333"/>
                </a:solidFill>
                <a:effectLst/>
                <a:latin typeface="Century Gothic (Textkörper)"/>
              </a:rPr>
              <a:t>Schriftprobe: 3630</a:t>
            </a:r>
            <a:endParaRPr lang="de-DE" sz="3200" dirty="0">
              <a:latin typeface="Century Gothic (Textkörper)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89199850-1EE1-2789-7D6C-5B3393E8337D}"/>
              </a:ext>
            </a:extLst>
          </p:cNvPr>
          <p:cNvSpPr txBox="1"/>
          <p:nvPr/>
        </p:nvSpPr>
        <p:spPr>
          <a:xfrm>
            <a:off x="4251660" y="2924814"/>
            <a:ext cx="389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 err="1"/>
              <a:t>Demographic</a:t>
            </a:r>
            <a:r>
              <a:rPr lang="de-DE" sz="3200" u="sng" dirty="0"/>
              <a:t>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Geschlecht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Alter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Familienstand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Nationalität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98999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Custom</PresentationFormat>
  <Paragraphs>217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Century Gothic (Textkörper)</vt:lpstr>
      <vt:lpstr>Neue </vt:lpstr>
      <vt:lpstr>Calibri</vt:lpstr>
      <vt:lpstr>Söhne</vt:lpstr>
      <vt:lpstr>Arial</vt:lpstr>
      <vt:lpstr>Montserrat Classic</vt:lpstr>
      <vt:lpstr>Neue Machina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Braun und Rose Modern einfache Präsentation</dc:title>
  <dc:creator>User</dc:creator>
  <cp:lastModifiedBy>Anca Elena Baciu</cp:lastModifiedBy>
  <cp:revision>7</cp:revision>
  <dcterms:created xsi:type="dcterms:W3CDTF">2006-08-16T00:00:00Z</dcterms:created>
  <dcterms:modified xsi:type="dcterms:W3CDTF">2023-11-19T09:16:39Z</dcterms:modified>
  <dc:identifier>DAF0UxRhJIM</dc:identifier>
</cp:coreProperties>
</file>